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80" r:id="rId12"/>
    <p:sldId id="266" r:id="rId13"/>
    <p:sldId id="267" r:id="rId14"/>
    <p:sldId id="268" r:id="rId15"/>
    <p:sldId id="269" r:id="rId16"/>
    <p:sldId id="279" r:id="rId17"/>
    <p:sldId id="270" r:id="rId18"/>
    <p:sldId id="271" r:id="rId19"/>
    <p:sldId id="272" r:id="rId20"/>
    <p:sldId id="273" r:id="rId21"/>
    <p:sldId id="274" r:id="rId22"/>
    <p:sldId id="275" r:id="rId23"/>
    <p:sldId id="276" r:id="rId24"/>
    <p:sldId id="278" r:id="rId25"/>
    <p:sldId id="277"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4" y="1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058C-E430-4E31-A7E8-80701FD777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297499-B11C-46ED-A1FD-D33A3EAC31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F76C89-E607-47D0-9A92-A5C2B5537869}"/>
              </a:ext>
            </a:extLst>
          </p:cNvPr>
          <p:cNvSpPr>
            <a:spLocks noGrp="1"/>
          </p:cNvSpPr>
          <p:nvPr>
            <p:ph type="dt" sz="half" idx="10"/>
          </p:nvPr>
        </p:nvSpPr>
        <p:spPr/>
        <p:txBody>
          <a:bodyPr/>
          <a:lstStyle/>
          <a:p>
            <a:fld id="{76F750D1-2034-49C6-9B6E-0696337BEE15}" type="datetimeFigureOut">
              <a:rPr lang="en-US" smtClean="0"/>
              <a:t>5/12/2020</a:t>
            </a:fld>
            <a:endParaRPr lang="en-US"/>
          </a:p>
        </p:txBody>
      </p:sp>
      <p:sp>
        <p:nvSpPr>
          <p:cNvPr id="5" name="Footer Placeholder 4">
            <a:extLst>
              <a:ext uri="{FF2B5EF4-FFF2-40B4-BE49-F238E27FC236}">
                <a16:creationId xmlns:a16="http://schemas.microsoft.com/office/drawing/2014/main" id="{443F2EA5-DE25-4C6D-A8C1-BD007F1B88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7508D-D152-4786-A2BD-208AEC02C868}"/>
              </a:ext>
            </a:extLst>
          </p:cNvPr>
          <p:cNvSpPr>
            <a:spLocks noGrp="1"/>
          </p:cNvSpPr>
          <p:nvPr>
            <p:ph type="sldNum" sz="quarter" idx="12"/>
          </p:nvPr>
        </p:nvSpPr>
        <p:spPr/>
        <p:txBody>
          <a:bodyPr/>
          <a:lstStyle/>
          <a:p>
            <a:fld id="{45B2BDF8-34B6-4CE6-9601-6CFA333ED726}" type="slidenum">
              <a:rPr lang="en-US" smtClean="0"/>
              <a:t>‹#›</a:t>
            </a:fld>
            <a:endParaRPr lang="en-US"/>
          </a:p>
        </p:txBody>
      </p:sp>
    </p:spTree>
    <p:extLst>
      <p:ext uri="{BB962C8B-B14F-4D97-AF65-F5344CB8AC3E}">
        <p14:creationId xmlns:p14="http://schemas.microsoft.com/office/powerpoint/2010/main" val="3763630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81C12-964C-4B86-8F37-F24D729241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944F51-BEBE-42D6-BAD3-8280BB1299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7E3958-6221-4FAC-8D25-8658B2AFAF8E}"/>
              </a:ext>
            </a:extLst>
          </p:cNvPr>
          <p:cNvSpPr>
            <a:spLocks noGrp="1"/>
          </p:cNvSpPr>
          <p:nvPr>
            <p:ph type="dt" sz="half" idx="10"/>
          </p:nvPr>
        </p:nvSpPr>
        <p:spPr/>
        <p:txBody>
          <a:bodyPr/>
          <a:lstStyle/>
          <a:p>
            <a:fld id="{76F750D1-2034-49C6-9B6E-0696337BEE15}" type="datetimeFigureOut">
              <a:rPr lang="en-US" smtClean="0"/>
              <a:t>5/12/2020</a:t>
            </a:fld>
            <a:endParaRPr lang="en-US"/>
          </a:p>
        </p:txBody>
      </p:sp>
      <p:sp>
        <p:nvSpPr>
          <p:cNvPr id="5" name="Footer Placeholder 4">
            <a:extLst>
              <a:ext uri="{FF2B5EF4-FFF2-40B4-BE49-F238E27FC236}">
                <a16:creationId xmlns:a16="http://schemas.microsoft.com/office/drawing/2014/main" id="{D05B040D-9FBD-4912-882D-B964FA3B1D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F8E89A-808B-4A7A-9D46-4D94012BE389}"/>
              </a:ext>
            </a:extLst>
          </p:cNvPr>
          <p:cNvSpPr>
            <a:spLocks noGrp="1"/>
          </p:cNvSpPr>
          <p:nvPr>
            <p:ph type="sldNum" sz="quarter" idx="12"/>
          </p:nvPr>
        </p:nvSpPr>
        <p:spPr/>
        <p:txBody>
          <a:bodyPr/>
          <a:lstStyle/>
          <a:p>
            <a:fld id="{45B2BDF8-34B6-4CE6-9601-6CFA333ED726}" type="slidenum">
              <a:rPr lang="en-US" smtClean="0"/>
              <a:t>‹#›</a:t>
            </a:fld>
            <a:endParaRPr lang="en-US"/>
          </a:p>
        </p:txBody>
      </p:sp>
    </p:spTree>
    <p:extLst>
      <p:ext uri="{BB962C8B-B14F-4D97-AF65-F5344CB8AC3E}">
        <p14:creationId xmlns:p14="http://schemas.microsoft.com/office/powerpoint/2010/main" val="1364570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CFB9AA-E304-47D1-8A81-4E72F9C1B0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350E73-6764-4F58-B310-08200F8D97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8A0013-E8AA-4864-B26B-D1D4DCCEB133}"/>
              </a:ext>
            </a:extLst>
          </p:cNvPr>
          <p:cNvSpPr>
            <a:spLocks noGrp="1"/>
          </p:cNvSpPr>
          <p:nvPr>
            <p:ph type="dt" sz="half" idx="10"/>
          </p:nvPr>
        </p:nvSpPr>
        <p:spPr/>
        <p:txBody>
          <a:bodyPr/>
          <a:lstStyle/>
          <a:p>
            <a:fld id="{76F750D1-2034-49C6-9B6E-0696337BEE15}" type="datetimeFigureOut">
              <a:rPr lang="en-US" smtClean="0"/>
              <a:t>5/12/2020</a:t>
            </a:fld>
            <a:endParaRPr lang="en-US"/>
          </a:p>
        </p:txBody>
      </p:sp>
      <p:sp>
        <p:nvSpPr>
          <p:cNvPr id="5" name="Footer Placeholder 4">
            <a:extLst>
              <a:ext uri="{FF2B5EF4-FFF2-40B4-BE49-F238E27FC236}">
                <a16:creationId xmlns:a16="http://schemas.microsoft.com/office/drawing/2014/main" id="{4A5355B0-68E5-41D5-91F2-AFBCF83337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FDB66F-0C31-43DA-94F7-1BF990058608}"/>
              </a:ext>
            </a:extLst>
          </p:cNvPr>
          <p:cNvSpPr>
            <a:spLocks noGrp="1"/>
          </p:cNvSpPr>
          <p:nvPr>
            <p:ph type="sldNum" sz="quarter" idx="12"/>
          </p:nvPr>
        </p:nvSpPr>
        <p:spPr/>
        <p:txBody>
          <a:bodyPr/>
          <a:lstStyle/>
          <a:p>
            <a:fld id="{45B2BDF8-34B6-4CE6-9601-6CFA333ED726}" type="slidenum">
              <a:rPr lang="en-US" smtClean="0"/>
              <a:t>‹#›</a:t>
            </a:fld>
            <a:endParaRPr lang="en-US"/>
          </a:p>
        </p:txBody>
      </p:sp>
    </p:spTree>
    <p:extLst>
      <p:ext uri="{BB962C8B-B14F-4D97-AF65-F5344CB8AC3E}">
        <p14:creationId xmlns:p14="http://schemas.microsoft.com/office/powerpoint/2010/main" val="3200118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BA4DA-89A2-4D28-974B-A0A4F12D82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10EB25-F105-497C-B92B-231EE955C3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5EDCF-BB3D-493E-948B-EFEE32E63180}"/>
              </a:ext>
            </a:extLst>
          </p:cNvPr>
          <p:cNvSpPr>
            <a:spLocks noGrp="1"/>
          </p:cNvSpPr>
          <p:nvPr>
            <p:ph type="dt" sz="half" idx="10"/>
          </p:nvPr>
        </p:nvSpPr>
        <p:spPr/>
        <p:txBody>
          <a:bodyPr/>
          <a:lstStyle/>
          <a:p>
            <a:fld id="{76F750D1-2034-49C6-9B6E-0696337BEE15}" type="datetimeFigureOut">
              <a:rPr lang="en-US" smtClean="0"/>
              <a:t>5/12/2020</a:t>
            </a:fld>
            <a:endParaRPr lang="en-US"/>
          </a:p>
        </p:txBody>
      </p:sp>
      <p:sp>
        <p:nvSpPr>
          <p:cNvPr id="5" name="Footer Placeholder 4">
            <a:extLst>
              <a:ext uri="{FF2B5EF4-FFF2-40B4-BE49-F238E27FC236}">
                <a16:creationId xmlns:a16="http://schemas.microsoft.com/office/drawing/2014/main" id="{DB867CAA-8A3F-478A-BFA4-6B14309EF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3D9641-2C9A-4540-A1B9-7281A52B0A44}"/>
              </a:ext>
            </a:extLst>
          </p:cNvPr>
          <p:cNvSpPr>
            <a:spLocks noGrp="1"/>
          </p:cNvSpPr>
          <p:nvPr>
            <p:ph type="sldNum" sz="quarter" idx="12"/>
          </p:nvPr>
        </p:nvSpPr>
        <p:spPr/>
        <p:txBody>
          <a:bodyPr/>
          <a:lstStyle/>
          <a:p>
            <a:fld id="{45B2BDF8-34B6-4CE6-9601-6CFA333ED726}" type="slidenum">
              <a:rPr lang="en-US" smtClean="0"/>
              <a:t>‹#›</a:t>
            </a:fld>
            <a:endParaRPr lang="en-US"/>
          </a:p>
        </p:txBody>
      </p:sp>
    </p:spTree>
    <p:extLst>
      <p:ext uri="{BB962C8B-B14F-4D97-AF65-F5344CB8AC3E}">
        <p14:creationId xmlns:p14="http://schemas.microsoft.com/office/powerpoint/2010/main" val="917239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BFB5E-5F15-4DE5-AF56-28AD153B00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0387B1-B166-4FC7-A725-9252601164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E270D5-4D62-461D-99BA-58FC05BD3020}"/>
              </a:ext>
            </a:extLst>
          </p:cNvPr>
          <p:cNvSpPr>
            <a:spLocks noGrp="1"/>
          </p:cNvSpPr>
          <p:nvPr>
            <p:ph type="dt" sz="half" idx="10"/>
          </p:nvPr>
        </p:nvSpPr>
        <p:spPr/>
        <p:txBody>
          <a:bodyPr/>
          <a:lstStyle/>
          <a:p>
            <a:fld id="{76F750D1-2034-49C6-9B6E-0696337BEE15}" type="datetimeFigureOut">
              <a:rPr lang="en-US" smtClean="0"/>
              <a:t>5/12/2020</a:t>
            </a:fld>
            <a:endParaRPr lang="en-US"/>
          </a:p>
        </p:txBody>
      </p:sp>
      <p:sp>
        <p:nvSpPr>
          <p:cNvPr id="5" name="Footer Placeholder 4">
            <a:extLst>
              <a:ext uri="{FF2B5EF4-FFF2-40B4-BE49-F238E27FC236}">
                <a16:creationId xmlns:a16="http://schemas.microsoft.com/office/drawing/2014/main" id="{2072FBDF-805A-447E-943D-F73947C83F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84B953-D5F8-4434-A7AE-1D67FE94E768}"/>
              </a:ext>
            </a:extLst>
          </p:cNvPr>
          <p:cNvSpPr>
            <a:spLocks noGrp="1"/>
          </p:cNvSpPr>
          <p:nvPr>
            <p:ph type="sldNum" sz="quarter" idx="12"/>
          </p:nvPr>
        </p:nvSpPr>
        <p:spPr/>
        <p:txBody>
          <a:bodyPr/>
          <a:lstStyle/>
          <a:p>
            <a:fld id="{45B2BDF8-34B6-4CE6-9601-6CFA333ED726}" type="slidenum">
              <a:rPr lang="en-US" smtClean="0"/>
              <a:t>‹#›</a:t>
            </a:fld>
            <a:endParaRPr lang="en-US"/>
          </a:p>
        </p:txBody>
      </p:sp>
    </p:spTree>
    <p:extLst>
      <p:ext uri="{BB962C8B-B14F-4D97-AF65-F5344CB8AC3E}">
        <p14:creationId xmlns:p14="http://schemas.microsoft.com/office/powerpoint/2010/main" val="3334648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B28EC-7E5E-45EB-B947-C1F8EE64E9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119F51-5677-4DC5-A901-B37808CC8D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BB5A88-F26A-4E04-8BE8-ABAD6EF2C8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FAD5C9-FEE4-4F33-99CD-79E515562FAF}"/>
              </a:ext>
            </a:extLst>
          </p:cNvPr>
          <p:cNvSpPr>
            <a:spLocks noGrp="1"/>
          </p:cNvSpPr>
          <p:nvPr>
            <p:ph type="dt" sz="half" idx="10"/>
          </p:nvPr>
        </p:nvSpPr>
        <p:spPr/>
        <p:txBody>
          <a:bodyPr/>
          <a:lstStyle/>
          <a:p>
            <a:fld id="{76F750D1-2034-49C6-9B6E-0696337BEE15}" type="datetimeFigureOut">
              <a:rPr lang="en-US" smtClean="0"/>
              <a:t>5/12/2020</a:t>
            </a:fld>
            <a:endParaRPr lang="en-US"/>
          </a:p>
        </p:txBody>
      </p:sp>
      <p:sp>
        <p:nvSpPr>
          <p:cNvPr id="6" name="Footer Placeholder 5">
            <a:extLst>
              <a:ext uri="{FF2B5EF4-FFF2-40B4-BE49-F238E27FC236}">
                <a16:creationId xmlns:a16="http://schemas.microsoft.com/office/drawing/2014/main" id="{E99F135C-7850-4261-8E93-E2AA2B2F52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703C60-1A56-41A3-A53A-19187AC90F73}"/>
              </a:ext>
            </a:extLst>
          </p:cNvPr>
          <p:cNvSpPr>
            <a:spLocks noGrp="1"/>
          </p:cNvSpPr>
          <p:nvPr>
            <p:ph type="sldNum" sz="quarter" idx="12"/>
          </p:nvPr>
        </p:nvSpPr>
        <p:spPr/>
        <p:txBody>
          <a:bodyPr/>
          <a:lstStyle/>
          <a:p>
            <a:fld id="{45B2BDF8-34B6-4CE6-9601-6CFA333ED726}" type="slidenum">
              <a:rPr lang="en-US" smtClean="0"/>
              <a:t>‹#›</a:t>
            </a:fld>
            <a:endParaRPr lang="en-US"/>
          </a:p>
        </p:txBody>
      </p:sp>
    </p:spTree>
    <p:extLst>
      <p:ext uri="{BB962C8B-B14F-4D97-AF65-F5344CB8AC3E}">
        <p14:creationId xmlns:p14="http://schemas.microsoft.com/office/powerpoint/2010/main" val="2122276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D498-ADB7-4550-B002-BA9FDF82FD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53BF0E-6879-474B-88E4-7388FD1797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D12CBD-700C-42B4-9A84-66C97F43AE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80643F-1E48-4533-A068-8C766DC63C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E1203F-CBFD-4CA3-A76C-97553924CF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387287-7424-4558-AB94-6FC60F2D2437}"/>
              </a:ext>
            </a:extLst>
          </p:cNvPr>
          <p:cNvSpPr>
            <a:spLocks noGrp="1"/>
          </p:cNvSpPr>
          <p:nvPr>
            <p:ph type="dt" sz="half" idx="10"/>
          </p:nvPr>
        </p:nvSpPr>
        <p:spPr/>
        <p:txBody>
          <a:bodyPr/>
          <a:lstStyle/>
          <a:p>
            <a:fld id="{76F750D1-2034-49C6-9B6E-0696337BEE15}" type="datetimeFigureOut">
              <a:rPr lang="en-US" smtClean="0"/>
              <a:t>5/12/2020</a:t>
            </a:fld>
            <a:endParaRPr lang="en-US"/>
          </a:p>
        </p:txBody>
      </p:sp>
      <p:sp>
        <p:nvSpPr>
          <p:cNvPr id="8" name="Footer Placeholder 7">
            <a:extLst>
              <a:ext uri="{FF2B5EF4-FFF2-40B4-BE49-F238E27FC236}">
                <a16:creationId xmlns:a16="http://schemas.microsoft.com/office/drawing/2014/main" id="{DBFBA3F6-6D02-4640-8C2F-FF395097EE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15A80E-5E01-418F-A1E1-5A881DA70B1D}"/>
              </a:ext>
            </a:extLst>
          </p:cNvPr>
          <p:cNvSpPr>
            <a:spLocks noGrp="1"/>
          </p:cNvSpPr>
          <p:nvPr>
            <p:ph type="sldNum" sz="quarter" idx="12"/>
          </p:nvPr>
        </p:nvSpPr>
        <p:spPr/>
        <p:txBody>
          <a:bodyPr/>
          <a:lstStyle/>
          <a:p>
            <a:fld id="{45B2BDF8-34B6-4CE6-9601-6CFA333ED726}" type="slidenum">
              <a:rPr lang="en-US" smtClean="0"/>
              <a:t>‹#›</a:t>
            </a:fld>
            <a:endParaRPr lang="en-US"/>
          </a:p>
        </p:txBody>
      </p:sp>
    </p:spTree>
    <p:extLst>
      <p:ext uri="{BB962C8B-B14F-4D97-AF65-F5344CB8AC3E}">
        <p14:creationId xmlns:p14="http://schemas.microsoft.com/office/powerpoint/2010/main" val="226764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1AEA4-5D52-4334-8A2E-BD420DC05B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7AD033-C995-42CB-9583-99FF7CE7AA36}"/>
              </a:ext>
            </a:extLst>
          </p:cNvPr>
          <p:cNvSpPr>
            <a:spLocks noGrp="1"/>
          </p:cNvSpPr>
          <p:nvPr>
            <p:ph type="dt" sz="half" idx="10"/>
          </p:nvPr>
        </p:nvSpPr>
        <p:spPr/>
        <p:txBody>
          <a:bodyPr/>
          <a:lstStyle/>
          <a:p>
            <a:fld id="{76F750D1-2034-49C6-9B6E-0696337BEE15}" type="datetimeFigureOut">
              <a:rPr lang="en-US" smtClean="0"/>
              <a:t>5/12/2020</a:t>
            </a:fld>
            <a:endParaRPr lang="en-US"/>
          </a:p>
        </p:txBody>
      </p:sp>
      <p:sp>
        <p:nvSpPr>
          <p:cNvPr id="4" name="Footer Placeholder 3">
            <a:extLst>
              <a:ext uri="{FF2B5EF4-FFF2-40B4-BE49-F238E27FC236}">
                <a16:creationId xmlns:a16="http://schemas.microsoft.com/office/drawing/2014/main" id="{D3AFBA05-7DE9-45F3-96F5-14EC048F8E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005190-E1D7-44E6-A32C-B8A4C84D8C6D}"/>
              </a:ext>
            </a:extLst>
          </p:cNvPr>
          <p:cNvSpPr>
            <a:spLocks noGrp="1"/>
          </p:cNvSpPr>
          <p:nvPr>
            <p:ph type="sldNum" sz="quarter" idx="12"/>
          </p:nvPr>
        </p:nvSpPr>
        <p:spPr/>
        <p:txBody>
          <a:bodyPr/>
          <a:lstStyle/>
          <a:p>
            <a:fld id="{45B2BDF8-34B6-4CE6-9601-6CFA333ED726}" type="slidenum">
              <a:rPr lang="en-US" smtClean="0"/>
              <a:t>‹#›</a:t>
            </a:fld>
            <a:endParaRPr lang="en-US"/>
          </a:p>
        </p:txBody>
      </p:sp>
    </p:spTree>
    <p:extLst>
      <p:ext uri="{BB962C8B-B14F-4D97-AF65-F5344CB8AC3E}">
        <p14:creationId xmlns:p14="http://schemas.microsoft.com/office/powerpoint/2010/main" val="1388754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6EC68D-F0D2-461B-B7B7-6EF625FF4B61}"/>
              </a:ext>
            </a:extLst>
          </p:cNvPr>
          <p:cNvSpPr>
            <a:spLocks noGrp="1"/>
          </p:cNvSpPr>
          <p:nvPr>
            <p:ph type="dt" sz="half" idx="10"/>
          </p:nvPr>
        </p:nvSpPr>
        <p:spPr/>
        <p:txBody>
          <a:bodyPr/>
          <a:lstStyle/>
          <a:p>
            <a:fld id="{76F750D1-2034-49C6-9B6E-0696337BEE15}" type="datetimeFigureOut">
              <a:rPr lang="en-US" smtClean="0"/>
              <a:t>5/12/2020</a:t>
            </a:fld>
            <a:endParaRPr lang="en-US"/>
          </a:p>
        </p:txBody>
      </p:sp>
      <p:sp>
        <p:nvSpPr>
          <p:cNvPr id="3" name="Footer Placeholder 2">
            <a:extLst>
              <a:ext uri="{FF2B5EF4-FFF2-40B4-BE49-F238E27FC236}">
                <a16:creationId xmlns:a16="http://schemas.microsoft.com/office/drawing/2014/main" id="{FD079F4D-F9C9-4862-92BE-08EF248646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CE8DE1-511B-4FAA-82F4-F1FE1FC1D3B9}"/>
              </a:ext>
            </a:extLst>
          </p:cNvPr>
          <p:cNvSpPr>
            <a:spLocks noGrp="1"/>
          </p:cNvSpPr>
          <p:nvPr>
            <p:ph type="sldNum" sz="quarter" idx="12"/>
          </p:nvPr>
        </p:nvSpPr>
        <p:spPr/>
        <p:txBody>
          <a:bodyPr/>
          <a:lstStyle/>
          <a:p>
            <a:fld id="{45B2BDF8-34B6-4CE6-9601-6CFA333ED726}" type="slidenum">
              <a:rPr lang="en-US" smtClean="0"/>
              <a:t>‹#›</a:t>
            </a:fld>
            <a:endParaRPr lang="en-US"/>
          </a:p>
        </p:txBody>
      </p:sp>
    </p:spTree>
    <p:extLst>
      <p:ext uri="{BB962C8B-B14F-4D97-AF65-F5344CB8AC3E}">
        <p14:creationId xmlns:p14="http://schemas.microsoft.com/office/powerpoint/2010/main" val="1985960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DD95-2348-4C39-9CAC-AE2AEFC2B7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B893E9-5C2E-453D-B36B-DA67B862CD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54142C-5B84-4687-9E4F-16E80E2B2E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BEFE49-1892-4AB0-A082-16BDF884BC4E}"/>
              </a:ext>
            </a:extLst>
          </p:cNvPr>
          <p:cNvSpPr>
            <a:spLocks noGrp="1"/>
          </p:cNvSpPr>
          <p:nvPr>
            <p:ph type="dt" sz="half" idx="10"/>
          </p:nvPr>
        </p:nvSpPr>
        <p:spPr/>
        <p:txBody>
          <a:bodyPr/>
          <a:lstStyle/>
          <a:p>
            <a:fld id="{76F750D1-2034-49C6-9B6E-0696337BEE15}" type="datetimeFigureOut">
              <a:rPr lang="en-US" smtClean="0"/>
              <a:t>5/12/2020</a:t>
            </a:fld>
            <a:endParaRPr lang="en-US"/>
          </a:p>
        </p:txBody>
      </p:sp>
      <p:sp>
        <p:nvSpPr>
          <p:cNvPr id="6" name="Footer Placeholder 5">
            <a:extLst>
              <a:ext uri="{FF2B5EF4-FFF2-40B4-BE49-F238E27FC236}">
                <a16:creationId xmlns:a16="http://schemas.microsoft.com/office/drawing/2014/main" id="{9E04CCDE-ED59-4637-81B1-0A7FC4C6E5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EB190-6122-45F4-9187-4CE9B3970CA4}"/>
              </a:ext>
            </a:extLst>
          </p:cNvPr>
          <p:cNvSpPr>
            <a:spLocks noGrp="1"/>
          </p:cNvSpPr>
          <p:nvPr>
            <p:ph type="sldNum" sz="quarter" idx="12"/>
          </p:nvPr>
        </p:nvSpPr>
        <p:spPr/>
        <p:txBody>
          <a:bodyPr/>
          <a:lstStyle/>
          <a:p>
            <a:fld id="{45B2BDF8-34B6-4CE6-9601-6CFA333ED726}" type="slidenum">
              <a:rPr lang="en-US" smtClean="0"/>
              <a:t>‹#›</a:t>
            </a:fld>
            <a:endParaRPr lang="en-US"/>
          </a:p>
        </p:txBody>
      </p:sp>
    </p:spTree>
    <p:extLst>
      <p:ext uri="{BB962C8B-B14F-4D97-AF65-F5344CB8AC3E}">
        <p14:creationId xmlns:p14="http://schemas.microsoft.com/office/powerpoint/2010/main" val="999127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0DC85-4E45-4F6E-93F2-D13E4B23B4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47E9DB-A143-4EDF-8410-D5C69AAB08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C64466-33D1-4998-8815-DC5862A667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FD3DB5-3938-4F83-B2C5-A9312F7697BA}"/>
              </a:ext>
            </a:extLst>
          </p:cNvPr>
          <p:cNvSpPr>
            <a:spLocks noGrp="1"/>
          </p:cNvSpPr>
          <p:nvPr>
            <p:ph type="dt" sz="half" idx="10"/>
          </p:nvPr>
        </p:nvSpPr>
        <p:spPr/>
        <p:txBody>
          <a:bodyPr/>
          <a:lstStyle/>
          <a:p>
            <a:fld id="{76F750D1-2034-49C6-9B6E-0696337BEE15}" type="datetimeFigureOut">
              <a:rPr lang="en-US" smtClean="0"/>
              <a:t>5/12/2020</a:t>
            </a:fld>
            <a:endParaRPr lang="en-US"/>
          </a:p>
        </p:txBody>
      </p:sp>
      <p:sp>
        <p:nvSpPr>
          <p:cNvPr id="6" name="Footer Placeholder 5">
            <a:extLst>
              <a:ext uri="{FF2B5EF4-FFF2-40B4-BE49-F238E27FC236}">
                <a16:creationId xmlns:a16="http://schemas.microsoft.com/office/drawing/2014/main" id="{28EF7397-E47E-482A-812D-9430CA6051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F84140-A3C5-4F5B-87BB-16AF254C3818}"/>
              </a:ext>
            </a:extLst>
          </p:cNvPr>
          <p:cNvSpPr>
            <a:spLocks noGrp="1"/>
          </p:cNvSpPr>
          <p:nvPr>
            <p:ph type="sldNum" sz="quarter" idx="12"/>
          </p:nvPr>
        </p:nvSpPr>
        <p:spPr/>
        <p:txBody>
          <a:bodyPr/>
          <a:lstStyle/>
          <a:p>
            <a:fld id="{45B2BDF8-34B6-4CE6-9601-6CFA333ED726}" type="slidenum">
              <a:rPr lang="en-US" smtClean="0"/>
              <a:t>‹#›</a:t>
            </a:fld>
            <a:endParaRPr lang="en-US"/>
          </a:p>
        </p:txBody>
      </p:sp>
    </p:spTree>
    <p:extLst>
      <p:ext uri="{BB962C8B-B14F-4D97-AF65-F5344CB8AC3E}">
        <p14:creationId xmlns:p14="http://schemas.microsoft.com/office/powerpoint/2010/main" val="3241342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BD7842-DCD0-4B36-92E3-B68B203208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909A26-4C51-4E31-9B3D-35BDC179AF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14AD0C-9C63-4F93-957F-F53E1F5BB2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F750D1-2034-49C6-9B6E-0696337BEE15}" type="datetimeFigureOut">
              <a:rPr lang="en-US" smtClean="0"/>
              <a:t>5/12/2020</a:t>
            </a:fld>
            <a:endParaRPr lang="en-US"/>
          </a:p>
        </p:txBody>
      </p:sp>
      <p:sp>
        <p:nvSpPr>
          <p:cNvPr id="5" name="Footer Placeholder 4">
            <a:extLst>
              <a:ext uri="{FF2B5EF4-FFF2-40B4-BE49-F238E27FC236}">
                <a16:creationId xmlns:a16="http://schemas.microsoft.com/office/drawing/2014/main" id="{2E22856B-5BE8-4ABD-940F-72ECE6FDA9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D6F82A-3BF3-45F1-A5DF-599FCA4B4D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B2BDF8-34B6-4CE6-9601-6CFA333ED726}" type="slidenum">
              <a:rPr lang="en-US" smtClean="0"/>
              <a:t>‹#›</a:t>
            </a:fld>
            <a:endParaRPr lang="en-US"/>
          </a:p>
        </p:txBody>
      </p:sp>
    </p:spTree>
    <p:extLst>
      <p:ext uri="{BB962C8B-B14F-4D97-AF65-F5344CB8AC3E}">
        <p14:creationId xmlns:p14="http://schemas.microsoft.com/office/powerpoint/2010/main" val="2182418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73BE0-3D66-4D9A-B479-03CBFB474B8F}"/>
              </a:ext>
            </a:extLst>
          </p:cNvPr>
          <p:cNvSpPr>
            <a:spLocks noGrp="1"/>
          </p:cNvSpPr>
          <p:nvPr>
            <p:ph type="ctrTitle"/>
          </p:nvPr>
        </p:nvSpPr>
        <p:spPr/>
        <p:txBody>
          <a:bodyPr/>
          <a:lstStyle/>
          <a:p>
            <a:r>
              <a:rPr lang="en-US" dirty="0"/>
              <a:t>SDN</a:t>
            </a:r>
            <a:br>
              <a:rPr lang="en-US" dirty="0"/>
            </a:br>
            <a:r>
              <a:rPr lang="en-US" dirty="0"/>
              <a:t>Software define networking </a:t>
            </a:r>
          </a:p>
        </p:txBody>
      </p:sp>
      <p:sp>
        <p:nvSpPr>
          <p:cNvPr id="3" name="Subtitle 2">
            <a:extLst>
              <a:ext uri="{FF2B5EF4-FFF2-40B4-BE49-F238E27FC236}">
                <a16:creationId xmlns:a16="http://schemas.microsoft.com/office/drawing/2014/main" id="{A6479360-4A82-4CE8-9929-E0767E85EE4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28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6E25F-C2BF-4741-8E45-9F3D3D92FE17}"/>
              </a:ext>
            </a:extLst>
          </p:cNvPr>
          <p:cNvSpPr>
            <a:spLocks noGrp="1"/>
          </p:cNvSpPr>
          <p:nvPr>
            <p:ph type="title"/>
          </p:nvPr>
        </p:nvSpPr>
        <p:spPr/>
        <p:txBody>
          <a:bodyPr/>
          <a:lstStyle/>
          <a:p>
            <a:r>
              <a:rPr lang="en-US" dirty="0"/>
              <a:t>Declarative approach for controllers</a:t>
            </a:r>
          </a:p>
        </p:txBody>
      </p:sp>
      <p:pic>
        <p:nvPicPr>
          <p:cNvPr id="4" name="Content Placeholder 3">
            <a:extLst>
              <a:ext uri="{FF2B5EF4-FFF2-40B4-BE49-F238E27FC236}">
                <a16:creationId xmlns:a16="http://schemas.microsoft.com/office/drawing/2014/main" id="{D06790F7-4FC8-467A-B9E3-C0131333FE97}"/>
              </a:ext>
            </a:extLst>
          </p:cNvPr>
          <p:cNvPicPr>
            <a:picLocks noGrp="1" noChangeAspect="1"/>
          </p:cNvPicPr>
          <p:nvPr>
            <p:ph idx="1"/>
          </p:nvPr>
        </p:nvPicPr>
        <p:blipFill>
          <a:blip r:embed="rId2"/>
          <a:stretch>
            <a:fillRect/>
          </a:stretch>
        </p:blipFill>
        <p:spPr>
          <a:xfrm>
            <a:off x="1135366" y="1911350"/>
            <a:ext cx="9025918" cy="4351338"/>
          </a:xfrm>
          <a:prstGeom prst="rect">
            <a:avLst/>
          </a:prstGeom>
        </p:spPr>
      </p:pic>
    </p:spTree>
    <p:extLst>
      <p:ext uri="{BB962C8B-B14F-4D97-AF65-F5344CB8AC3E}">
        <p14:creationId xmlns:p14="http://schemas.microsoft.com/office/powerpoint/2010/main" val="434826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B2919-0488-4CF1-85D4-B0A784FC4C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D6F0A7-4B5B-457A-8F20-DB6FF97F5B6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79467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394DD-9FE9-4573-8267-6446A59DB013}"/>
              </a:ext>
            </a:extLst>
          </p:cNvPr>
          <p:cNvSpPr>
            <a:spLocks noGrp="1"/>
          </p:cNvSpPr>
          <p:nvPr>
            <p:ph type="title"/>
          </p:nvPr>
        </p:nvSpPr>
        <p:spPr/>
        <p:txBody>
          <a:bodyPr/>
          <a:lstStyle/>
          <a:p>
            <a:r>
              <a:rPr lang="en-US" dirty="0"/>
              <a:t>Controller based network architectures</a:t>
            </a:r>
          </a:p>
        </p:txBody>
      </p:sp>
      <p:sp>
        <p:nvSpPr>
          <p:cNvPr id="3" name="Content Placeholder 2">
            <a:extLst>
              <a:ext uri="{FF2B5EF4-FFF2-40B4-BE49-F238E27FC236}">
                <a16:creationId xmlns:a16="http://schemas.microsoft.com/office/drawing/2014/main" id="{C40C2332-9BF3-490D-8D0D-CFA21625913E}"/>
              </a:ext>
            </a:extLst>
          </p:cNvPr>
          <p:cNvSpPr>
            <a:spLocks noGrp="1"/>
          </p:cNvSpPr>
          <p:nvPr>
            <p:ph idx="1"/>
          </p:nvPr>
        </p:nvSpPr>
        <p:spPr/>
        <p:txBody>
          <a:bodyPr/>
          <a:lstStyle/>
          <a:p>
            <a:r>
              <a:rPr lang="en-US" dirty="0"/>
              <a:t>Architectural concepts:</a:t>
            </a:r>
          </a:p>
          <a:p>
            <a:endParaRPr lang="en-US" dirty="0"/>
          </a:p>
          <a:p>
            <a:pPr marL="514350" indent="-514350">
              <a:buAutoNum type="arabicPeriod"/>
            </a:pPr>
            <a:r>
              <a:rPr lang="en-US" dirty="0"/>
              <a:t>Underlay network</a:t>
            </a:r>
          </a:p>
          <a:p>
            <a:pPr marL="514350" indent="-514350">
              <a:buAutoNum type="arabicPeriod"/>
            </a:pPr>
            <a:r>
              <a:rPr lang="en-US" dirty="0"/>
              <a:t>Overlay network</a:t>
            </a:r>
          </a:p>
          <a:p>
            <a:pPr marL="514350" indent="-514350">
              <a:buAutoNum type="arabicPeriod"/>
            </a:pPr>
            <a:r>
              <a:rPr lang="en-US" dirty="0"/>
              <a:t>SDN fabric</a:t>
            </a:r>
          </a:p>
        </p:txBody>
      </p:sp>
    </p:spTree>
    <p:extLst>
      <p:ext uri="{BB962C8B-B14F-4D97-AF65-F5344CB8AC3E}">
        <p14:creationId xmlns:p14="http://schemas.microsoft.com/office/powerpoint/2010/main" val="1844503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9B290-B8AD-45B5-B415-1B5FA7E25012}"/>
              </a:ext>
            </a:extLst>
          </p:cNvPr>
          <p:cNvSpPr>
            <a:spLocks noGrp="1"/>
          </p:cNvSpPr>
          <p:nvPr>
            <p:ph type="title"/>
          </p:nvPr>
        </p:nvSpPr>
        <p:spPr/>
        <p:txBody>
          <a:bodyPr/>
          <a:lstStyle/>
          <a:p>
            <a:r>
              <a:rPr lang="en-US" dirty="0"/>
              <a:t>Underlay and overlay </a:t>
            </a:r>
          </a:p>
        </p:txBody>
      </p:sp>
      <p:sp>
        <p:nvSpPr>
          <p:cNvPr id="3" name="Content Placeholder 2">
            <a:extLst>
              <a:ext uri="{FF2B5EF4-FFF2-40B4-BE49-F238E27FC236}">
                <a16:creationId xmlns:a16="http://schemas.microsoft.com/office/drawing/2014/main" id="{1120EBDE-4500-43F0-AAF4-500719E1A561}"/>
              </a:ext>
            </a:extLst>
          </p:cNvPr>
          <p:cNvSpPr>
            <a:spLocks noGrp="1"/>
          </p:cNvSpPr>
          <p:nvPr>
            <p:ph idx="1"/>
          </p:nvPr>
        </p:nvSpPr>
        <p:spPr/>
        <p:txBody>
          <a:bodyPr/>
          <a:lstStyle/>
          <a:p>
            <a:r>
              <a:rPr lang="en-US" dirty="0"/>
              <a:t>When you implement the SDN controller in your network the idea is still the same that devices needs to learn route and make routing decision how to send traffic from point A to point B</a:t>
            </a:r>
          </a:p>
          <a:p>
            <a:endParaRPr lang="en-US" dirty="0"/>
          </a:p>
        </p:txBody>
      </p:sp>
      <p:pic>
        <p:nvPicPr>
          <p:cNvPr id="4" name="Picture 3">
            <a:extLst>
              <a:ext uri="{FF2B5EF4-FFF2-40B4-BE49-F238E27FC236}">
                <a16:creationId xmlns:a16="http://schemas.microsoft.com/office/drawing/2014/main" id="{773B1741-A2B7-4B0A-B433-85288D6BFACA}"/>
              </a:ext>
            </a:extLst>
          </p:cNvPr>
          <p:cNvPicPr>
            <a:picLocks noChangeAspect="1"/>
          </p:cNvPicPr>
          <p:nvPr/>
        </p:nvPicPr>
        <p:blipFill>
          <a:blip r:embed="rId2"/>
          <a:stretch>
            <a:fillRect/>
          </a:stretch>
        </p:blipFill>
        <p:spPr>
          <a:xfrm>
            <a:off x="1009650" y="3157537"/>
            <a:ext cx="9829800" cy="2733675"/>
          </a:xfrm>
          <a:prstGeom prst="rect">
            <a:avLst/>
          </a:prstGeom>
        </p:spPr>
      </p:pic>
    </p:spTree>
    <p:extLst>
      <p:ext uri="{BB962C8B-B14F-4D97-AF65-F5344CB8AC3E}">
        <p14:creationId xmlns:p14="http://schemas.microsoft.com/office/powerpoint/2010/main" val="1230112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269D0-9362-4B7D-806A-A6D5F9863CE8}"/>
              </a:ext>
            </a:extLst>
          </p:cNvPr>
          <p:cNvSpPr>
            <a:spLocks noGrp="1"/>
          </p:cNvSpPr>
          <p:nvPr>
            <p:ph type="title"/>
          </p:nvPr>
        </p:nvSpPr>
        <p:spPr/>
        <p:txBody>
          <a:bodyPr/>
          <a:lstStyle/>
          <a:p>
            <a:r>
              <a:rPr lang="en-US" dirty="0"/>
              <a:t>Underlay and overlay</a:t>
            </a:r>
          </a:p>
        </p:txBody>
      </p:sp>
      <p:sp>
        <p:nvSpPr>
          <p:cNvPr id="3" name="Content Placeholder 2">
            <a:extLst>
              <a:ext uri="{FF2B5EF4-FFF2-40B4-BE49-F238E27FC236}">
                <a16:creationId xmlns:a16="http://schemas.microsoft.com/office/drawing/2014/main" id="{6A77595C-3A1D-47A9-949D-2EE8090EC366}"/>
              </a:ext>
            </a:extLst>
          </p:cNvPr>
          <p:cNvSpPr>
            <a:spLocks noGrp="1"/>
          </p:cNvSpPr>
          <p:nvPr>
            <p:ph idx="1"/>
          </p:nvPr>
        </p:nvSpPr>
        <p:spPr/>
        <p:txBody>
          <a:bodyPr/>
          <a:lstStyle/>
          <a:p>
            <a:r>
              <a:rPr lang="en-US" dirty="0"/>
              <a:t>Now once the network is built and all the device reachability is there.</a:t>
            </a:r>
          </a:p>
          <a:p>
            <a:r>
              <a:rPr lang="en-US" dirty="0"/>
              <a:t>The application will tell the requirement to the controller and controller will declare the requirement to the network devices then then they will dynamically change the topology. This is taking place over the existing networks</a:t>
            </a:r>
          </a:p>
          <a:p>
            <a:endParaRPr lang="en-US" dirty="0"/>
          </a:p>
          <a:p>
            <a:endParaRPr lang="en-US" dirty="0"/>
          </a:p>
        </p:txBody>
      </p:sp>
      <p:pic>
        <p:nvPicPr>
          <p:cNvPr id="4" name="Picture 3">
            <a:extLst>
              <a:ext uri="{FF2B5EF4-FFF2-40B4-BE49-F238E27FC236}">
                <a16:creationId xmlns:a16="http://schemas.microsoft.com/office/drawing/2014/main" id="{14D64117-F19C-4BD0-A2F7-F43921C1B117}"/>
              </a:ext>
            </a:extLst>
          </p:cNvPr>
          <p:cNvPicPr>
            <a:picLocks noChangeAspect="1"/>
          </p:cNvPicPr>
          <p:nvPr/>
        </p:nvPicPr>
        <p:blipFill>
          <a:blip r:embed="rId2"/>
          <a:stretch>
            <a:fillRect/>
          </a:stretch>
        </p:blipFill>
        <p:spPr>
          <a:xfrm>
            <a:off x="557212" y="3995738"/>
            <a:ext cx="9915525" cy="2181225"/>
          </a:xfrm>
          <a:prstGeom prst="rect">
            <a:avLst/>
          </a:prstGeom>
        </p:spPr>
      </p:pic>
    </p:spTree>
    <p:extLst>
      <p:ext uri="{BB962C8B-B14F-4D97-AF65-F5344CB8AC3E}">
        <p14:creationId xmlns:p14="http://schemas.microsoft.com/office/powerpoint/2010/main" val="3069767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472A1-7371-4CBE-AA08-715597B645A7}"/>
              </a:ext>
            </a:extLst>
          </p:cNvPr>
          <p:cNvSpPr>
            <a:spLocks noGrp="1"/>
          </p:cNvSpPr>
          <p:nvPr>
            <p:ph type="title"/>
          </p:nvPr>
        </p:nvSpPr>
        <p:spPr/>
        <p:txBody>
          <a:bodyPr/>
          <a:lstStyle/>
          <a:p>
            <a:r>
              <a:rPr lang="en-US" dirty="0"/>
              <a:t>The Fabric</a:t>
            </a:r>
          </a:p>
        </p:txBody>
      </p:sp>
      <p:pic>
        <p:nvPicPr>
          <p:cNvPr id="4" name="Content Placeholder 3">
            <a:extLst>
              <a:ext uri="{FF2B5EF4-FFF2-40B4-BE49-F238E27FC236}">
                <a16:creationId xmlns:a16="http://schemas.microsoft.com/office/drawing/2014/main" id="{8CC79C56-E791-47A6-A340-1A514C9AACEB}"/>
              </a:ext>
            </a:extLst>
          </p:cNvPr>
          <p:cNvPicPr>
            <a:picLocks noGrp="1" noChangeAspect="1"/>
          </p:cNvPicPr>
          <p:nvPr>
            <p:ph idx="1"/>
          </p:nvPr>
        </p:nvPicPr>
        <p:blipFill>
          <a:blip r:embed="rId2"/>
          <a:stretch>
            <a:fillRect/>
          </a:stretch>
        </p:blipFill>
        <p:spPr>
          <a:xfrm>
            <a:off x="1557262" y="1825625"/>
            <a:ext cx="9077476" cy="4351338"/>
          </a:xfrm>
          <a:prstGeom prst="rect">
            <a:avLst/>
          </a:prstGeom>
        </p:spPr>
      </p:pic>
    </p:spTree>
    <p:extLst>
      <p:ext uri="{BB962C8B-B14F-4D97-AF65-F5344CB8AC3E}">
        <p14:creationId xmlns:p14="http://schemas.microsoft.com/office/powerpoint/2010/main" val="3468572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FAB64-D634-4357-92A6-D04E771501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1513CC-9417-4DD4-B7D6-F7B13A2820D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47880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54C3-5B98-4818-B504-8CBF5C34ACD8}"/>
              </a:ext>
            </a:extLst>
          </p:cNvPr>
          <p:cNvSpPr>
            <a:spLocks noGrp="1"/>
          </p:cNvSpPr>
          <p:nvPr>
            <p:ph type="title"/>
          </p:nvPr>
        </p:nvSpPr>
        <p:spPr/>
        <p:txBody>
          <a:bodyPr/>
          <a:lstStyle/>
          <a:p>
            <a:r>
              <a:rPr lang="en-US" dirty="0"/>
              <a:t>SDN relationships to the management, control and data plane</a:t>
            </a:r>
          </a:p>
        </p:txBody>
      </p:sp>
      <p:sp>
        <p:nvSpPr>
          <p:cNvPr id="3" name="Content Placeholder 2">
            <a:extLst>
              <a:ext uri="{FF2B5EF4-FFF2-40B4-BE49-F238E27FC236}">
                <a16:creationId xmlns:a16="http://schemas.microsoft.com/office/drawing/2014/main" id="{27CC65BB-C00D-4213-90BF-B80E65E2B6A4}"/>
              </a:ext>
            </a:extLst>
          </p:cNvPr>
          <p:cNvSpPr>
            <a:spLocks noGrp="1"/>
          </p:cNvSpPr>
          <p:nvPr>
            <p:ph idx="1"/>
          </p:nvPr>
        </p:nvSpPr>
        <p:spPr/>
        <p:txBody>
          <a:bodyPr/>
          <a:lstStyle/>
          <a:p>
            <a:r>
              <a:rPr lang="en-US" dirty="0"/>
              <a:t>What is management, control and data plane</a:t>
            </a:r>
          </a:p>
          <a:p>
            <a:endParaRPr lang="en-US" dirty="0"/>
          </a:p>
          <a:p>
            <a:endParaRPr lang="en-US" dirty="0"/>
          </a:p>
        </p:txBody>
      </p:sp>
      <p:pic>
        <p:nvPicPr>
          <p:cNvPr id="4" name="Picture 3">
            <a:extLst>
              <a:ext uri="{FF2B5EF4-FFF2-40B4-BE49-F238E27FC236}">
                <a16:creationId xmlns:a16="http://schemas.microsoft.com/office/drawing/2014/main" id="{4D6DAA98-F0ED-4C09-BB16-24E6FAD782F4}"/>
              </a:ext>
            </a:extLst>
          </p:cNvPr>
          <p:cNvPicPr>
            <a:picLocks noChangeAspect="1"/>
          </p:cNvPicPr>
          <p:nvPr/>
        </p:nvPicPr>
        <p:blipFill>
          <a:blip r:embed="rId2"/>
          <a:stretch>
            <a:fillRect/>
          </a:stretch>
        </p:blipFill>
        <p:spPr>
          <a:xfrm>
            <a:off x="733107" y="2401252"/>
            <a:ext cx="9648825" cy="3457575"/>
          </a:xfrm>
          <a:prstGeom prst="rect">
            <a:avLst/>
          </a:prstGeom>
        </p:spPr>
      </p:pic>
    </p:spTree>
    <p:extLst>
      <p:ext uri="{BB962C8B-B14F-4D97-AF65-F5344CB8AC3E}">
        <p14:creationId xmlns:p14="http://schemas.microsoft.com/office/powerpoint/2010/main" val="2757736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D9946-5130-485F-8AF8-EAC11389331D}"/>
              </a:ext>
            </a:extLst>
          </p:cNvPr>
          <p:cNvSpPr>
            <a:spLocks noGrp="1"/>
          </p:cNvSpPr>
          <p:nvPr>
            <p:ph type="title"/>
          </p:nvPr>
        </p:nvSpPr>
        <p:spPr/>
        <p:txBody>
          <a:bodyPr/>
          <a:lstStyle/>
          <a:p>
            <a:r>
              <a:rPr lang="en-US" dirty="0"/>
              <a:t>Management plane</a:t>
            </a:r>
          </a:p>
        </p:txBody>
      </p:sp>
      <p:pic>
        <p:nvPicPr>
          <p:cNvPr id="4" name="Content Placeholder 3">
            <a:extLst>
              <a:ext uri="{FF2B5EF4-FFF2-40B4-BE49-F238E27FC236}">
                <a16:creationId xmlns:a16="http://schemas.microsoft.com/office/drawing/2014/main" id="{0241D1CC-5056-418E-A52D-51D46F8710C8}"/>
              </a:ext>
            </a:extLst>
          </p:cNvPr>
          <p:cNvPicPr>
            <a:picLocks noGrp="1" noChangeAspect="1"/>
          </p:cNvPicPr>
          <p:nvPr>
            <p:ph idx="1"/>
          </p:nvPr>
        </p:nvPicPr>
        <p:blipFill>
          <a:blip r:embed="rId2"/>
          <a:stretch>
            <a:fillRect/>
          </a:stretch>
        </p:blipFill>
        <p:spPr>
          <a:xfrm>
            <a:off x="1570956" y="1825625"/>
            <a:ext cx="9050088" cy="4351338"/>
          </a:xfrm>
          <a:prstGeom prst="rect">
            <a:avLst/>
          </a:prstGeom>
        </p:spPr>
      </p:pic>
    </p:spTree>
    <p:extLst>
      <p:ext uri="{BB962C8B-B14F-4D97-AF65-F5344CB8AC3E}">
        <p14:creationId xmlns:p14="http://schemas.microsoft.com/office/powerpoint/2010/main" val="2641578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9707-13DD-4C79-8850-8EE17F6BCECB}"/>
              </a:ext>
            </a:extLst>
          </p:cNvPr>
          <p:cNvSpPr>
            <a:spLocks noGrp="1"/>
          </p:cNvSpPr>
          <p:nvPr>
            <p:ph type="title"/>
          </p:nvPr>
        </p:nvSpPr>
        <p:spPr>
          <a:xfrm>
            <a:off x="838200" y="640079"/>
            <a:ext cx="4681742" cy="1840613"/>
          </a:xfrm>
        </p:spPr>
        <p:txBody>
          <a:bodyPr anchor="b">
            <a:normAutofit/>
          </a:bodyPr>
          <a:lstStyle/>
          <a:p>
            <a:r>
              <a:rPr lang="en-US" sz="4000"/>
              <a:t>Management plane and SDN</a:t>
            </a:r>
          </a:p>
        </p:txBody>
      </p:sp>
      <p:sp>
        <p:nvSpPr>
          <p:cNvPr id="3" name="Content Placeholder 2">
            <a:extLst>
              <a:ext uri="{FF2B5EF4-FFF2-40B4-BE49-F238E27FC236}">
                <a16:creationId xmlns:a16="http://schemas.microsoft.com/office/drawing/2014/main" id="{596E2EE0-60AE-4923-A33F-BCC8BB099ECE}"/>
              </a:ext>
            </a:extLst>
          </p:cNvPr>
          <p:cNvSpPr>
            <a:spLocks noGrp="1"/>
          </p:cNvSpPr>
          <p:nvPr>
            <p:ph idx="1"/>
          </p:nvPr>
        </p:nvSpPr>
        <p:spPr>
          <a:xfrm>
            <a:off x="838200" y="2686323"/>
            <a:ext cx="4681742" cy="3531598"/>
          </a:xfrm>
        </p:spPr>
        <p:txBody>
          <a:bodyPr>
            <a:normAutofit/>
          </a:bodyPr>
          <a:lstStyle/>
          <a:p>
            <a:r>
              <a:rPr lang="en-US" sz="2000" dirty="0"/>
              <a:t>Lets take example of configuring the root bridge on the cisco switch so what controller can do it will build the </a:t>
            </a:r>
            <a:r>
              <a:rPr lang="en-US" sz="2000" dirty="0" err="1"/>
              <a:t>ssh</a:t>
            </a:r>
            <a:r>
              <a:rPr lang="en-US" sz="2000" dirty="0"/>
              <a:t> session to the switch and implement the command. </a:t>
            </a:r>
          </a:p>
          <a:p>
            <a:r>
              <a:rPr lang="en-US" sz="2000" dirty="0"/>
              <a:t>Now lets say we want to do it on juniper switch and the command line of the juniper is different. So we came up with the common language that  all the devices can understand that is what </a:t>
            </a:r>
            <a:r>
              <a:rPr lang="en-US" sz="2000" dirty="0" err="1"/>
              <a:t>netconf</a:t>
            </a:r>
            <a:r>
              <a:rPr lang="en-US" sz="2000" dirty="0"/>
              <a:t> is all about.</a:t>
            </a:r>
          </a:p>
          <a:p>
            <a:endParaRPr lang="en-US" sz="2000" dirty="0"/>
          </a:p>
        </p:txBody>
      </p:sp>
      <p:pic>
        <p:nvPicPr>
          <p:cNvPr id="4" name="Picture 3">
            <a:extLst>
              <a:ext uri="{FF2B5EF4-FFF2-40B4-BE49-F238E27FC236}">
                <a16:creationId xmlns:a16="http://schemas.microsoft.com/office/drawing/2014/main" id="{BF5BEA06-4DD7-405A-B562-E548EA9F8E0D}"/>
              </a:ext>
            </a:extLst>
          </p:cNvPr>
          <p:cNvPicPr>
            <a:picLocks noChangeAspect="1"/>
          </p:cNvPicPr>
          <p:nvPr/>
        </p:nvPicPr>
        <p:blipFill>
          <a:blip r:embed="rId2"/>
          <a:stretch>
            <a:fillRect/>
          </a:stretch>
        </p:blipFill>
        <p:spPr>
          <a:xfrm>
            <a:off x="5986282" y="2686323"/>
            <a:ext cx="5438638" cy="2454172"/>
          </a:xfrm>
          <a:prstGeom prst="rect">
            <a:avLst/>
          </a:prstGeom>
        </p:spPr>
      </p:pic>
    </p:spTree>
    <p:extLst>
      <p:ext uri="{BB962C8B-B14F-4D97-AF65-F5344CB8AC3E}">
        <p14:creationId xmlns:p14="http://schemas.microsoft.com/office/powerpoint/2010/main" val="125535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8D538-BD1D-453A-A160-A6620E507E7A}"/>
              </a:ext>
            </a:extLst>
          </p:cNvPr>
          <p:cNvSpPr>
            <a:spLocks noGrp="1"/>
          </p:cNvSpPr>
          <p:nvPr>
            <p:ph type="title"/>
          </p:nvPr>
        </p:nvSpPr>
        <p:spPr>
          <a:xfrm>
            <a:off x="838200" y="640079"/>
            <a:ext cx="4681742" cy="1840613"/>
          </a:xfrm>
        </p:spPr>
        <p:txBody>
          <a:bodyPr anchor="b">
            <a:normAutofit/>
          </a:bodyPr>
          <a:lstStyle/>
          <a:p>
            <a:r>
              <a:rPr lang="en-US" sz="4000"/>
              <a:t>SDN controllers</a:t>
            </a:r>
          </a:p>
        </p:txBody>
      </p:sp>
      <p:sp>
        <p:nvSpPr>
          <p:cNvPr id="3" name="Content Placeholder 2">
            <a:extLst>
              <a:ext uri="{FF2B5EF4-FFF2-40B4-BE49-F238E27FC236}">
                <a16:creationId xmlns:a16="http://schemas.microsoft.com/office/drawing/2014/main" id="{4A3E8C69-F561-442F-99DA-32FBCF8E01B9}"/>
              </a:ext>
            </a:extLst>
          </p:cNvPr>
          <p:cNvSpPr>
            <a:spLocks noGrp="1"/>
          </p:cNvSpPr>
          <p:nvPr>
            <p:ph idx="1"/>
          </p:nvPr>
        </p:nvSpPr>
        <p:spPr>
          <a:xfrm>
            <a:off x="838200" y="2686323"/>
            <a:ext cx="4681742" cy="3531598"/>
          </a:xfrm>
        </p:spPr>
        <p:txBody>
          <a:bodyPr>
            <a:normAutofit/>
          </a:bodyPr>
          <a:lstStyle/>
          <a:p>
            <a:r>
              <a:rPr lang="en-US" sz="2000"/>
              <a:t>SDN – Software define networking</a:t>
            </a:r>
          </a:p>
          <a:p>
            <a:r>
              <a:rPr lang="en-US" sz="2000"/>
              <a:t>Before SDN you need to login to each and every device and to the configuration.</a:t>
            </a:r>
          </a:p>
          <a:p>
            <a:r>
              <a:rPr lang="en-US" sz="2000"/>
              <a:t>Need to do configuration hop by hop basis</a:t>
            </a:r>
          </a:p>
          <a:p>
            <a:r>
              <a:rPr lang="en-US" sz="2000"/>
              <a:t>With SDN we are having the central device and from that we can program them</a:t>
            </a:r>
          </a:p>
          <a:p>
            <a:endParaRPr lang="en-US" sz="2000"/>
          </a:p>
          <a:p>
            <a:endParaRPr lang="en-US" sz="2000"/>
          </a:p>
        </p:txBody>
      </p:sp>
      <p:pic>
        <p:nvPicPr>
          <p:cNvPr id="4" name="Picture 3">
            <a:extLst>
              <a:ext uri="{FF2B5EF4-FFF2-40B4-BE49-F238E27FC236}">
                <a16:creationId xmlns:a16="http://schemas.microsoft.com/office/drawing/2014/main" id="{E0B51BD2-4B8C-4BEC-9A1C-DD8F08560635}"/>
              </a:ext>
            </a:extLst>
          </p:cNvPr>
          <p:cNvPicPr>
            <a:picLocks noChangeAspect="1"/>
          </p:cNvPicPr>
          <p:nvPr/>
        </p:nvPicPr>
        <p:blipFill>
          <a:blip r:embed="rId2"/>
          <a:stretch>
            <a:fillRect/>
          </a:stretch>
        </p:blipFill>
        <p:spPr>
          <a:xfrm>
            <a:off x="5915162" y="2235200"/>
            <a:ext cx="5438638" cy="2888065"/>
          </a:xfrm>
          <a:prstGeom prst="rect">
            <a:avLst/>
          </a:prstGeom>
        </p:spPr>
      </p:pic>
    </p:spTree>
    <p:extLst>
      <p:ext uri="{BB962C8B-B14F-4D97-AF65-F5344CB8AC3E}">
        <p14:creationId xmlns:p14="http://schemas.microsoft.com/office/powerpoint/2010/main" val="1810248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2592-0EF4-4303-B24D-25F27FB6CDC5}"/>
              </a:ext>
            </a:extLst>
          </p:cNvPr>
          <p:cNvSpPr>
            <a:spLocks noGrp="1"/>
          </p:cNvSpPr>
          <p:nvPr>
            <p:ph type="title"/>
          </p:nvPr>
        </p:nvSpPr>
        <p:spPr/>
        <p:txBody>
          <a:bodyPr/>
          <a:lstStyle/>
          <a:p>
            <a:r>
              <a:rPr lang="en-US" dirty="0"/>
              <a:t>Data plane</a:t>
            </a:r>
          </a:p>
        </p:txBody>
      </p:sp>
      <p:pic>
        <p:nvPicPr>
          <p:cNvPr id="4" name="Content Placeholder 3">
            <a:extLst>
              <a:ext uri="{FF2B5EF4-FFF2-40B4-BE49-F238E27FC236}">
                <a16:creationId xmlns:a16="http://schemas.microsoft.com/office/drawing/2014/main" id="{EDD55E83-5E3B-4A91-9BFD-35EE873A4A52}"/>
              </a:ext>
            </a:extLst>
          </p:cNvPr>
          <p:cNvPicPr>
            <a:picLocks noGrp="1" noChangeAspect="1"/>
          </p:cNvPicPr>
          <p:nvPr>
            <p:ph idx="1"/>
          </p:nvPr>
        </p:nvPicPr>
        <p:blipFill>
          <a:blip r:embed="rId2"/>
          <a:stretch>
            <a:fillRect/>
          </a:stretch>
        </p:blipFill>
        <p:spPr>
          <a:xfrm>
            <a:off x="1569502" y="1825625"/>
            <a:ext cx="9052995" cy="4351338"/>
          </a:xfrm>
          <a:prstGeom prst="rect">
            <a:avLst/>
          </a:prstGeom>
        </p:spPr>
      </p:pic>
    </p:spTree>
    <p:extLst>
      <p:ext uri="{BB962C8B-B14F-4D97-AF65-F5344CB8AC3E}">
        <p14:creationId xmlns:p14="http://schemas.microsoft.com/office/powerpoint/2010/main" val="3778275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CC60-D93B-41FD-ACC6-DC9C0C655602}"/>
              </a:ext>
            </a:extLst>
          </p:cNvPr>
          <p:cNvSpPr>
            <a:spLocks noGrp="1"/>
          </p:cNvSpPr>
          <p:nvPr>
            <p:ph type="title"/>
          </p:nvPr>
        </p:nvSpPr>
        <p:spPr/>
        <p:txBody>
          <a:bodyPr/>
          <a:lstStyle/>
          <a:p>
            <a:r>
              <a:rPr lang="en-US" dirty="0"/>
              <a:t>The population of the data plane</a:t>
            </a:r>
          </a:p>
        </p:txBody>
      </p:sp>
      <p:pic>
        <p:nvPicPr>
          <p:cNvPr id="4" name="Content Placeholder 3">
            <a:extLst>
              <a:ext uri="{FF2B5EF4-FFF2-40B4-BE49-F238E27FC236}">
                <a16:creationId xmlns:a16="http://schemas.microsoft.com/office/drawing/2014/main" id="{6B011A4E-1CF5-4E29-8901-9322CAC0652E}"/>
              </a:ext>
            </a:extLst>
          </p:cNvPr>
          <p:cNvPicPr>
            <a:picLocks noGrp="1" noChangeAspect="1"/>
          </p:cNvPicPr>
          <p:nvPr>
            <p:ph idx="1"/>
          </p:nvPr>
        </p:nvPicPr>
        <p:blipFill>
          <a:blip r:embed="rId2"/>
          <a:stretch>
            <a:fillRect/>
          </a:stretch>
        </p:blipFill>
        <p:spPr>
          <a:xfrm>
            <a:off x="1974781" y="1825625"/>
            <a:ext cx="8242438" cy="4351338"/>
          </a:xfrm>
          <a:prstGeom prst="rect">
            <a:avLst/>
          </a:prstGeom>
        </p:spPr>
      </p:pic>
    </p:spTree>
    <p:extLst>
      <p:ext uri="{BB962C8B-B14F-4D97-AF65-F5344CB8AC3E}">
        <p14:creationId xmlns:p14="http://schemas.microsoft.com/office/powerpoint/2010/main" val="3496897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40DB9-DB43-4C9F-B520-9F5879DE8F16}"/>
              </a:ext>
            </a:extLst>
          </p:cNvPr>
          <p:cNvSpPr>
            <a:spLocks noGrp="1"/>
          </p:cNvSpPr>
          <p:nvPr>
            <p:ph type="title"/>
          </p:nvPr>
        </p:nvSpPr>
        <p:spPr/>
        <p:txBody>
          <a:bodyPr/>
          <a:lstStyle/>
          <a:p>
            <a:r>
              <a:rPr lang="en-US" dirty="0"/>
              <a:t>Control Plane</a:t>
            </a:r>
          </a:p>
        </p:txBody>
      </p:sp>
      <p:pic>
        <p:nvPicPr>
          <p:cNvPr id="4" name="Content Placeholder 3">
            <a:extLst>
              <a:ext uri="{FF2B5EF4-FFF2-40B4-BE49-F238E27FC236}">
                <a16:creationId xmlns:a16="http://schemas.microsoft.com/office/drawing/2014/main" id="{549CBABD-3DC0-47E7-AA44-B7B258B25D79}"/>
              </a:ext>
            </a:extLst>
          </p:cNvPr>
          <p:cNvPicPr>
            <a:picLocks noGrp="1" noChangeAspect="1"/>
          </p:cNvPicPr>
          <p:nvPr>
            <p:ph idx="1"/>
          </p:nvPr>
        </p:nvPicPr>
        <p:blipFill>
          <a:blip r:embed="rId2"/>
          <a:stretch>
            <a:fillRect/>
          </a:stretch>
        </p:blipFill>
        <p:spPr>
          <a:xfrm>
            <a:off x="909637" y="2043906"/>
            <a:ext cx="10372725" cy="3914775"/>
          </a:xfrm>
          <a:prstGeom prst="rect">
            <a:avLst/>
          </a:prstGeom>
        </p:spPr>
      </p:pic>
    </p:spTree>
    <p:extLst>
      <p:ext uri="{BB962C8B-B14F-4D97-AF65-F5344CB8AC3E}">
        <p14:creationId xmlns:p14="http://schemas.microsoft.com/office/powerpoint/2010/main" val="201193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5818-6127-46F0-9B9C-9EFC06F4A02A}"/>
              </a:ext>
            </a:extLst>
          </p:cNvPr>
          <p:cNvSpPr>
            <a:spLocks noGrp="1"/>
          </p:cNvSpPr>
          <p:nvPr>
            <p:ph type="title"/>
          </p:nvPr>
        </p:nvSpPr>
        <p:spPr/>
        <p:txBody>
          <a:bodyPr/>
          <a:lstStyle/>
          <a:p>
            <a:r>
              <a:rPr lang="en-US" dirty="0"/>
              <a:t>How SDN affects the control and data planes</a:t>
            </a:r>
          </a:p>
        </p:txBody>
      </p:sp>
      <p:pic>
        <p:nvPicPr>
          <p:cNvPr id="4" name="Content Placeholder 3">
            <a:extLst>
              <a:ext uri="{FF2B5EF4-FFF2-40B4-BE49-F238E27FC236}">
                <a16:creationId xmlns:a16="http://schemas.microsoft.com/office/drawing/2014/main" id="{6FBDF000-B82D-4336-A9A9-9A6F5AD10B9C}"/>
              </a:ext>
            </a:extLst>
          </p:cNvPr>
          <p:cNvPicPr>
            <a:picLocks noGrp="1" noChangeAspect="1"/>
          </p:cNvPicPr>
          <p:nvPr>
            <p:ph idx="1"/>
          </p:nvPr>
        </p:nvPicPr>
        <p:blipFill>
          <a:blip r:embed="rId2"/>
          <a:stretch>
            <a:fillRect/>
          </a:stretch>
        </p:blipFill>
        <p:spPr>
          <a:xfrm>
            <a:off x="1325744" y="1825625"/>
            <a:ext cx="9540511" cy="4351338"/>
          </a:xfrm>
          <a:prstGeom prst="rect">
            <a:avLst/>
          </a:prstGeom>
        </p:spPr>
      </p:pic>
    </p:spTree>
    <p:extLst>
      <p:ext uri="{BB962C8B-B14F-4D97-AF65-F5344CB8AC3E}">
        <p14:creationId xmlns:p14="http://schemas.microsoft.com/office/powerpoint/2010/main" val="3501465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9C3C0-65ED-4142-A8AC-A3F27751D8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B9EC01-C71F-4D1D-A3FE-5244B532F8C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27885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F8ADD-1572-4BA4-B964-C129061D1B03}"/>
              </a:ext>
            </a:extLst>
          </p:cNvPr>
          <p:cNvSpPr>
            <a:spLocks noGrp="1"/>
          </p:cNvSpPr>
          <p:nvPr>
            <p:ph type="title"/>
          </p:nvPr>
        </p:nvSpPr>
        <p:spPr/>
        <p:txBody>
          <a:bodyPr/>
          <a:lstStyle/>
          <a:p>
            <a:r>
              <a:rPr lang="en-US" dirty="0"/>
              <a:t>Introduction to Northbound and southbound APIs</a:t>
            </a:r>
          </a:p>
        </p:txBody>
      </p:sp>
      <p:sp>
        <p:nvSpPr>
          <p:cNvPr id="3" name="Content Placeholder 2">
            <a:extLst>
              <a:ext uri="{FF2B5EF4-FFF2-40B4-BE49-F238E27FC236}">
                <a16:creationId xmlns:a16="http://schemas.microsoft.com/office/drawing/2014/main" id="{C7C3081E-C83D-42C7-97D7-322808F9047D}"/>
              </a:ext>
            </a:extLst>
          </p:cNvPr>
          <p:cNvSpPr>
            <a:spLocks noGrp="1"/>
          </p:cNvSpPr>
          <p:nvPr>
            <p:ph idx="1"/>
          </p:nvPr>
        </p:nvSpPr>
        <p:spPr/>
        <p:txBody>
          <a:bodyPr/>
          <a:lstStyle/>
          <a:p>
            <a:r>
              <a:rPr lang="en-US" dirty="0"/>
              <a:t>What is an API</a:t>
            </a:r>
          </a:p>
          <a:p>
            <a:endParaRPr lang="en-US" dirty="0"/>
          </a:p>
          <a:p>
            <a:endParaRPr lang="en-US" dirty="0"/>
          </a:p>
        </p:txBody>
      </p:sp>
      <p:pic>
        <p:nvPicPr>
          <p:cNvPr id="4" name="Picture 3">
            <a:extLst>
              <a:ext uri="{FF2B5EF4-FFF2-40B4-BE49-F238E27FC236}">
                <a16:creationId xmlns:a16="http://schemas.microsoft.com/office/drawing/2014/main" id="{C22C6E2C-7B5D-40EB-86F1-AE822EA30AFA}"/>
              </a:ext>
            </a:extLst>
          </p:cNvPr>
          <p:cNvPicPr>
            <a:picLocks noChangeAspect="1"/>
          </p:cNvPicPr>
          <p:nvPr/>
        </p:nvPicPr>
        <p:blipFill>
          <a:blip r:embed="rId2"/>
          <a:stretch>
            <a:fillRect/>
          </a:stretch>
        </p:blipFill>
        <p:spPr>
          <a:xfrm>
            <a:off x="284480" y="2537777"/>
            <a:ext cx="10287000" cy="4086225"/>
          </a:xfrm>
          <a:prstGeom prst="rect">
            <a:avLst/>
          </a:prstGeom>
        </p:spPr>
      </p:pic>
    </p:spTree>
    <p:extLst>
      <p:ext uri="{BB962C8B-B14F-4D97-AF65-F5344CB8AC3E}">
        <p14:creationId xmlns:p14="http://schemas.microsoft.com/office/powerpoint/2010/main" val="2512220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1D44-8206-4329-8647-777EDF1ECDD5}"/>
              </a:ext>
            </a:extLst>
          </p:cNvPr>
          <p:cNvSpPr>
            <a:spLocks noGrp="1"/>
          </p:cNvSpPr>
          <p:nvPr>
            <p:ph type="title"/>
          </p:nvPr>
        </p:nvSpPr>
        <p:spPr/>
        <p:txBody>
          <a:bodyPr/>
          <a:lstStyle/>
          <a:p>
            <a:r>
              <a:rPr lang="en-US" dirty="0"/>
              <a:t>API usage in SDN</a:t>
            </a:r>
          </a:p>
        </p:txBody>
      </p:sp>
      <p:pic>
        <p:nvPicPr>
          <p:cNvPr id="4" name="Content Placeholder 3">
            <a:extLst>
              <a:ext uri="{FF2B5EF4-FFF2-40B4-BE49-F238E27FC236}">
                <a16:creationId xmlns:a16="http://schemas.microsoft.com/office/drawing/2014/main" id="{B8018A5A-EBBA-4A5F-A983-7B227C126292}"/>
              </a:ext>
            </a:extLst>
          </p:cNvPr>
          <p:cNvPicPr>
            <a:picLocks noGrp="1" noChangeAspect="1"/>
          </p:cNvPicPr>
          <p:nvPr>
            <p:ph idx="1"/>
          </p:nvPr>
        </p:nvPicPr>
        <p:blipFill>
          <a:blip r:embed="rId2"/>
          <a:stretch>
            <a:fillRect/>
          </a:stretch>
        </p:blipFill>
        <p:spPr>
          <a:xfrm>
            <a:off x="1513015" y="1825625"/>
            <a:ext cx="9165970" cy="4351338"/>
          </a:xfrm>
          <a:prstGeom prst="rect">
            <a:avLst/>
          </a:prstGeom>
        </p:spPr>
      </p:pic>
    </p:spTree>
    <p:extLst>
      <p:ext uri="{BB962C8B-B14F-4D97-AF65-F5344CB8AC3E}">
        <p14:creationId xmlns:p14="http://schemas.microsoft.com/office/powerpoint/2010/main" val="1673558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FACD8-2996-4AA6-9CF1-EF248BA77D3B}"/>
              </a:ext>
            </a:extLst>
          </p:cNvPr>
          <p:cNvSpPr>
            <a:spLocks noGrp="1"/>
          </p:cNvSpPr>
          <p:nvPr>
            <p:ph type="title"/>
          </p:nvPr>
        </p:nvSpPr>
        <p:spPr>
          <a:xfrm>
            <a:off x="648929" y="629266"/>
            <a:ext cx="3505495" cy="1622321"/>
          </a:xfrm>
        </p:spPr>
        <p:txBody>
          <a:bodyPr>
            <a:normAutofit fontScale="90000"/>
          </a:bodyPr>
          <a:lstStyle/>
          <a:p>
            <a:r>
              <a:rPr lang="en-US" dirty="0"/>
              <a:t>Northbound and Southbound API</a:t>
            </a:r>
          </a:p>
        </p:txBody>
      </p:sp>
      <p:sp>
        <p:nvSpPr>
          <p:cNvPr id="3" name="Content Placeholder 2">
            <a:extLst>
              <a:ext uri="{FF2B5EF4-FFF2-40B4-BE49-F238E27FC236}">
                <a16:creationId xmlns:a16="http://schemas.microsoft.com/office/drawing/2014/main" id="{84942812-95D9-428D-AA46-588F7B3826EC}"/>
              </a:ext>
            </a:extLst>
          </p:cNvPr>
          <p:cNvSpPr>
            <a:spLocks noGrp="1"/>
          </p:cNvSpPr>
          <p:nvPr>
            <p:ph idx="1"/>
          </p:nvPr>
        </p:nvSpPr>
        <p:spPr>
          <a:xfrm>
            <a:off x="648931" y="2438400"/>
            <a:ext cx="3505494" cy="3785419"/>
          </a:xfrm>
        </p:spPr>
        <p:txBody>
          <a:bodyPr>
            <a:normAutofit/>
          </a:bodyPr>
          <a:lstStyle/>
          <a:p>
            <a:r>
              <a:rPr lang="en-US" sz="2000" dirty="0"/>
              <a:t>If you want your application to talk to the controller then you should have some common northbound API supported on both controller and application</a:t>
            </a:r>
          </a:p>
          <a:p>
            <a:r>
              <a:rPr lang="en-US" sz="2000" dirty="0"/>
              <a:t>Same is the case with southbound API.</a:t>
            </a:r>
          </a:p>
          <a:p>
            <a:r>
              <a:rPr lang="en-US" sz="2000" dirty="0"/>
              <a:t>If your controller is using the </a:t>
            </a:r>
            <a:r>
              <a:rPr lang="en-US" sz="2000" dirty="0" err="1"/>
              <a:t>netconf</a:t>
            </a:r>
            <a:r>
              <a:rPr lang="en-US" sz="2000" dirty="0"/>
              <a:t> aa</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5A3F722-0495-44A7-A493-49274AADA0E0}"/>
              </a:ext>
            </a:extLst>
          </p:cNvPr>
          <p:cNvPicPr>
            <a:picLocks noChangeAspect="1"/>
          </p:cNvPicPr>
          <p:nvPr/>
        </p:nvPicPr>
        <p:blipFill>
          <a:blip r:embed="rId2"/>
          <a:stretch>
            <a:fillRect/>
          </a:stretch>
        </p:blipFill>
        <p:spPr>
          <a:xfrm>
            <a:off x="5405862" y="1765256"/>
            <a:ext cx="6019331" cy="3039762"/>
          </a:xfrm>
          <a:prstGeom prst="rect">
            <a:avLst/>
          </a:prstGeom>
          <a:effectLst/>
        </p:spPr>
      </p:pic>
    </p:spTree>
    <p:extLst>
      <p:ext uri="{BB962C8B-B14F-4D97-AF65-F5344CB8AC3E}">
        <p14:creationId xmlns:p14="http://schemas.microsoft.com/office/powerpoint/2010/main" val="1952728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6A56-392E-44EF-909B-64C0AFAE0A02}"/>
              </a:ext>
            </a:extLst>
          </p:cNvPr>
          <p:cNvSpPr>
            <a:spLocks noGrp="1"/>
          </p:cNvSpPr>
          <p:nvPr>
            <p:ph type="title"/>
          </p:nvPr>
        </p:nvSpPr>
        <p:spPr>
          <a:xfrm>
            <a:off x="838200" y="640079"/>
            <a:ext cx="4681742" cy="1840613"/>
          </a:xfrm>
        </p:spPr>
        <p:txBody>
          <a:bodyPr anchor="b">
            <a:normAutofit/>
          </a:bodyPr>
          <a:lstStyle/>
          <a:p>
            <a:r>
              <a:rPr lang="en-US" sz="4000"/>
              <a:t>Example of Northbound  and Southbound API</a:t>
            </a:r>
          </a:p>
        </p:txBody>
      </p:sp>
      <p:sp>
        <p:nvSpPr>
          <p:cNvPr id="3" name="Content Placeholder 2">
            <a:extLst>
              <a:ext uri="{FF2B5EF4-FFF2-40B4-BE49-F238E27FC236}">
                <a16:creationId xmlns:a16="http://schemas.microsoft.com/office/drawing/2014/main" id="{13100709-3077-44BB-A322-2E5C6523EAD4}"/>
              </a:ext>
            </a:extLst>
          </p:cNvPr>
          <p:cNvSpPr>
            <a:spLocks noGrp="1"/>
          </p:cNvSpPr>
          <p:nvPr>
            <p:ph idx="1"/>
          </p:nvPr>
        </p:nvSpPr>
        <p:spPr>
          <a:xfrm>
            <a:off x="838200" y="2686323"/>
            <a:ext cx="4681742" cy="3531598"/>
          </a:xfrm>
        </p:spPr>
        <p:txBody>
          <a:bodyPr>
            <a:normAutofit/>
          </a:bodyPr>
          <a:lstStyle/>
          <a:p>
            <a:r>
              <a:rPr lang="en-US" sz="2000" dirty="0"/>
              <a:t>1. Intent (cisco) – if you want your application to talk to cisco controller like DNA then application should understand the Intent API</a:t>
            </a:r>
          </a:p>
          <a:p>
            <a:r>
              <a:rPr lang="en-US" sz="2000" dirty="0"/>
              <a:t>2. Contrail (juniper) </a:t>
            </a:r>
          </a:p>
          <a:p>
            <a:r>
              <a:rPr lang="en-US" sz="2000" dirty="0"/>
              <a:t>Both of the above are the example of RESTAPI</a:t>
            </a:r>
          </a:p>
          <a:p>
            <a:endParaRPr lang="en-US" sz="2000" dirty="0"/>
          </a:p>
          <a:p>
            <a:endParaRPr lang="en-US" sz="2000" dirty="0"/>
          </a:p>
        </p:txBody>
      </p:sp>
      <p:pic>
        <p:nvPicPr>
          <p:cNvPr id="4" name="Picture 3">
            <a:extLst>
              <a:ext uri="{FF2B5EF4-FFF2-40B4-BE49-F238E27FC236}">
                <a16:creationId xmlns:a16="http://schemas.microsoft.com/office/drawing/2014/main" id="{B46CA026-6C04-4D1E-A67E-5FC31393EEBF}"/>
              </a:ext>
            </a:extLst>
          </p:cNvPr>
          <p:cNvPicPr>
            <a:picLocks noChangeAspect="1"/>
          </p:cNvPicPr>
          <p:nvPr/>
        </p:nvPicPr>
        <p:blipFill>
          <a:blip r:embed="rId2"/>
          <a:stretch>
            <a:fillRect/>
          </a:stretch>
        </p:blipFill>
        <p:spPr>
          <a:xfrm>
            <a:off x="5915162" y="1505082"/>
            <a:ext cx="5438638" cy="3847835"/>
          </a:xfrm>
          <a:prstGeom prst="rect">
            <a:avLst/>
          </a:prstGeom>
        </p:spPr>
      </p:pic>
    </p:spTree>
    <p:extLst>
      <p:ext uri="{BB962C8B-B14F-4D97-AF65-F5344CB8AC3E}">
        <p14:creationId xmlns:p14="http://schemas.microsoft.com/office/powerpoint/2010/main" val="3213286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09FEF-E227-46C1-A573-E5EAF5A9085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94A02A8-CE3A-4F06-968C-973864DD4BF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98320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5CBB1-A163-4A11-A5E6-84653621FA83}"/>
              </a:ext>
            </a:extLst>
          </p:cNvPr>
          <p:cNvSpPr>
            <a:spLocks noGrp="1"/>
          </p:cNvSpPr>
          <p:nvPr>
            <p:ph type="title"/>
          </p:nvPr>
        </p:nvSpPr>
        <p:spPr>
          <a:xfrm>
            <a:off x="838200" y="640079"/>
            <a:ext cx="4681742" cy="1840613"/>
          </a:xfrm>
        </p:spPr>
        <p:txBody>
          <a:bodyPr anchor="b">
            <a:normAutofit/>
          </a:bodyPr>
          <a:lstStyle/>
          <a:p>
            <a:r>
              <a:rPr lang="en-US" sz="4000"/>
              <a:t>Network automation software tools</a:t>
            </a:r>
          </a:p>
        </p:txBody>
      </p:sp>
      <p:sp>
        <p:nvSpPr>
          <p:cNvPr id="3" name="Content Placeholder 2">
            <a:extLst>
              <a:ext uri="{FF2B5EF4-FFF2-40B4-BE49-F238E27FC236}">
                <a16:creationId xmlns:a16="http://schemas.microsoft.com/office/drawing/2014/main" id="{AB37BB92-3125-4053-8DFA-9BD7E9181240}"/>
              </a:ext>
            </a:extLst>
          </p:cNvPr>
          <p:cNvSpPr>
            <a:spLocks noGrp="1"/>
          </p:cNvSpPr>
          <p:nvPr>
            <p:ph idx="1"/>
          </p:nvPr>
        </p:nvSpPr>
        <p:spPr>
          <a:xfrm>
            <a:off x="838200" y="2686323"/>
            <a:ext cx="4681742" cy="3531598"/>
          </a:xfrm>
        </p:spPr>
        <p:txBody>
          <a:bodyPr>
            <a:normAutofit/>
          </a:bodyPr>
          <a:lstStyle/>
          <a:p>
            <a:r>
              <a:rPr lang="en-US" sz="1900"/>
              <a:t>These controllers might have built in software tools or might reach out to other network automation software tools. </a:t>
            </a:r>
          </a:p>
          <a:p>
            <a:r>
              <a:rPr lang="en-US" sz="1900"/>
              <a:t>These tools can be installed on the Linux or Windows platform and they will reach out to the router and switches to program them.</a:t>
            </a:r>
          </a:p>
          <a:p>
            <a:r>
              <a:rPr lang="en-US" sz="1900"/>
              <a:t>Lot of times your SDN controller will be paired to one of the automation tools or some SDN controller have inbuild software to reach out to the routers and switches to configure them.</a:t>
            </a:r>
          </a:p>
          <a:p>
            <a:endParaRPr lang="en-US" sz="1900"/>
          </a:p>
        </p:txBody>
      </p:sp>
      <p:pic>
        <p:nvPicPr>
          <p:cNvPr id="4" name="Picture 3">
            <a:extLst>
              <a:ext uri="{FF2B5EF4-FFF2-40B4-BE49-F238E27FC236}">
                <a16:creationId xmlns:a16="http://schemas.microsoft.com/office/drawing/2014/main" id="{EC6B258D-2FB4-4549-AE66-E7B23B4B46F4}"/>
              </a:ext>
            </a:extLst>
          </p:cNvPr>
          <p:cNvPicPr>
            <a:picLocks noChangeAspect="1"/>
          </p:cNvPicPr>
          <p:nvPr/>
        </p:nvPicPr>
        <p:blipFill>
          <a:blip r:embed="rId2"/>
          <a:stretch>
            <a:fillRect/>
          </a:stretch>
        </p:blipFill>
        <p:spPr>
          <a:xfrm>
            <a:off x="5915162" y="2293684"/>
            <a:ext cx="5438638" cy="2270631"/>
          </a:xfrm>
          <a:prstGeom prst="rect">
            <a:avLst/>
          </a:prstGeom>
        </p:spPr>
      </p:pic>
    </p:spTree>
    <p:extLst>
      <p:ext uri="{BB962C8B-B14F-4D97-AF65-F5344CB8AC3E}">
        <p14:creationId xmlns:p14="http://schemas.microsoft.com/office/powerpoint/2010/main" val="2522232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450C-D130-4B4A-AA93-BAF4A0AFCC65}"/>
              </a:ext>
            </a:extLst>
          </p:cNvPr>
          <p:cNvSpPr>
            <a:spLocks noGrp="1"/>
          </p:cNvSpPr>
          <p:nvPr>
            <p:ph type="title"/>
          </p:nvPr>
        </p:nvSpPr>
        <p:spPr/>
        <p:txBody>
          <a:bodyPr/>
          <a:lstStyle/>
          <a:p>
            <a:r>
              <a:rPr lang="en-US" dirty="0"/>
              <a:t>Characteristics of REST-based API</a:t>
            </a:r>
          </a:p>
        </p:txBody>
      </p:sp>
      <p:pic>
        <p:nvPicPr>
          <p:cNvPr id="4" name="Content Placeholder 3">
            <a:extLst>
              <a:ext uri="{FF2B5EF4-FFF2-40B4-BE49-F238E27FC236}">
                <a16:creationId xmlns:a16="http://schemas.microsoft.com/office/drawing/2014/main" id="{74BE49B2-6EBB-49EB-A177-59DCFD5C2D4A}"/>
              </a:ext>
            </a:extLst>
          </p:cNvPr>
          <p:cNvPicPr>
            <a:picLocks noGrp="1" noChangeAspect="1"/>
          </p:cNvPicPr>
          <p:nvPr>
            <p:ph idx="1"/>
          </p:nvPr>
        </p:nvPicPr>
        <p:blipFill>
          <a:blip r:embed="rId2"/>
          <a:stretch>
            <a:fillRect/>
          </a:stretch>
        </p:blipFill>
        <p:spPr>
          <a:xfrm>
            <a:off x="1748996" y="1825625"/>
            <a:ext cx="8694007" cy="4351338"/>
          </a:xfrm>
          <a:prstGeom prst="rect">
            <a:avLst/>
          </a:prstGeom>
        </p:spPr>
      </p:pic>
    </p:spTree>
    <p:extLst>
      <p:ext uri="{BB962C8B-B14F-4D97-AF65-F5344CB8AC3E}">
        <p14:creationId xmlns:p14="http://schemas.microsoft.com/office/powerpoint/2010/main" val="3997658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DAB08-81EB-4F29-9B30-831EC85FCA2A}"/>
              </a:ext>
            </a:extLst>
          </p:cNvPr>
          <p:cNvSpPr>
            <a:spLocks noGrp="1"/>
          </p:cNvSpPr>
          <p:nvPr>
            <p:ph type="title"/>
          </p:nvPr>
        </p:nvSpPr>
        <p:spPr>
          <a:xfrm>
            <a:off x="838200" y="640080"/>
            <a:ext cx="2798064" cy="2304288"/>
          </a:xfrm>
        </p:spPr>
        <p:txBody>
          <a:bodyPr anchor="b">
            <a:normAutofit/>
          </a:bodyPr>
          <a:lstStyle/>
          <a:p>
            <a:r>
              <a:rPr lang="en-US" sz="4000" dirty="0"/>
              <a:t>Web-service API</a:t>
            </a:r>
          </a:p>
        </p:txBody>
      </p:sp>
      <p:sp>
        <p:nvSpPr>
          <p:cNvPr id="3" name="Content Placeholder 2">
            <a:extLst>
              <a:ext uri="{FF2B5EF4-FFF2-40B4-BE49-F238E27FC236}">
                <a16:creationId xmlns:a16="http://schemas.microsoft.com/office/drawing/2014/main" id="{AC1DC37A-310D-495D-A27D-1A4CAB7376C8}"/>
              </a:ext>
            </a:extLst>
          </p:cNvPr>
          <p:cNvSpPr>
            <a:spLocks noGrp="1"/>
          </p:cNvSpPr>
          <p:nvPr>
            <p:ph idx="1"/>
          </p:nvPr>
        </p:nvSpPr>
        <p:spPr>
          <a:xfrm>
            <a:off x="838200" y="3136392"/>
            <a:ext cx="2770632" cy="3081528"/>
          </a:xfrm>
        </p:spPr>
        <p:txBody>
          <a:bodyPr>
            <a:normAutofit/>
          </a:bodyPr>
          <a:lstStyle/>
          <a:p>
            <a:r>
              <a:rPr lang="en-US" sz="1700"/>
              <a:t>When you are using the REST Api the way the data is asked is in the form of URL or URI. It looks very similar to url in your browser. </a:t>
            </a:r>
          </a:p>
          <a:p>
            <a:r>
              <a:rPr lang="en-US" sz="1700"/>
              <a:t>In the REST api the url is reference to the object for eg. I want to read the routing table. I will send the URI to read the routing table.</a:t>
            </a:r>
          </a:p>
        </p:txBody>
      </p:sp>
      <p:pic>
        <p:nvPicPr>
          <p:cNvPr id="4" name="Picture 3">
            <a:extLst>
              <a:ext uri="{FF2B5EF4-FFF2-40B4-BE49-F238E27FC236}">
                <a16:creationId xmlns:a16="http://schemas.microsoft.com/office/drawing/2014/main" id="{40187A3D-A53A-4697-B680-C5AD009DD9DE}"/>
              </a:ext>
            </a:extLst>
          </p:cNvPr>
          <p:cNvPicPr>
            <a:picLocks noChangeAspect="1"/>
          </p:cNvPicPr>
          <p:nvPr/>
        </p:nvPicPr>
        <p:blipFill>
          <a:blip r:embed="rId2"/>
          <a:stretch>
            <a:fillRect/>
          </a:stretch>
        </p:blipFill>
        <p:spPr>
          <a:xfrm>
            <a:off x="4276344" y="1616202"/>
            <a:ext cx="7251192" cy="3625596"/>
          </a:xfrm>
          <a:prstGeom prst="rect">
            <a:avLst/>
          </a:prstGeom>
        </p:spPr>
      </p:pic>
    </p:spTree>
    <p:extLst>
      <p:ext uri="{BB962C8B-B14F-4D97-AF65-F5344CB8AC3E}">
        <p14:creationId xmlns:p14="http://schemas.microsoft.com/office/powerpoint/2010/main" val="3308397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BAB6A-AC7E-428A-A6CE-6B1A4460290B}"/>
              </a:ext>
            </a:extLst>
          </p:cNvPr>
          <p:cNvSpPr>
            <a:spLocks noGrp="1"/>
          </p:cNvSpPr>
          <p:nvPr>
            <p:ph type="title"/>
          </p:nvPr>
        </p:nvSpPr>
        <p:spPr>
          <a:xfrm>
            <a:off x="838200" y="640080"/>
            <a:ext cx="2798064" cy="2304288"/>
          </a:xfrm>
        </p:spPr>
        <p:txBody>
          <a:bodyPr anchor="b">
            <a:normAutofit/>
          </a:bodyPr>
          <a:lstStyle/>
          <a:p>
            <a:r>
              <a:rPr lang="en-US" sz="4000"/>
              <a:t>REST</a:t>
            </a:r>
          </a:p>
        </p:txBody>
      </p:sp>
      <p:sp>
        <p:nvSpPr>
          <p:cNvPr id="3" name="Content Placeholder 2">
            <a:extLst>
              <a:ext uri="{FF2B5EF4-FFF2-40B4-BE49-F238E27FC236}">
                <a16:creationId xmlns:a16="http://schemas.microsoft.com/office/drawing/2014/main" id="{8F705967-86B4-457A-9DE7-3493BC71DA11}"/>
              </a:ext>
            </a:extLst>
          </p:cNvPr>
          <p:cNvSpPr>
            <a:spLocks noGrp="1"/>
          </p:cNvSpPr>
          <p:nvPr>
            <p:ph idx="1"/>
          </p:nvPr>
        </p:nvSpPr>
        <p:spPr>
          <a:xfrm>
            <a:off x="838200" y="3136392"/>
            <a:ext cx="2770632" cy="3081528"/>
          </a:xfrm>
        </p:spPr>
        <p:txBody>
          <a:bodyPr>
            <a:normAutofit/>
          </a:bodyPr>
          <a:lstStyle/>
          <a:p>
            <a:r>
              <a:rPr lang="en-US" sz="1800"/>
              <a:t>If I am using the REST API to create something, I am creating a resource</a:t>
            </a:r>
          </a:p>
          <a:p>
            <a:endParaRPr lang="en-US" sz="1800"/>
          </a:p>
        </p:txBody>
      </p:sp>
      <p:pic>
        <p:nvPicPr>
          <p:cNvPr id="4" name="Picture 3">
            <a:extLst>
              <a:ext uri="{FF2B5EF4-FFF2-40B4-BE49-F238E27FC236}">
                <a16:creationId xmlns:a16="http://schemas.microsoft.com/office/drawing/2014/main" id="{12287101-3933-46ED-BDBA-421506433AB4}"/>
              </a:ext>
            </a:extLst>
          </p:cNvPr>
          <p:cNvPicPr>
            <a:picLocks noChangeAspect="1"/>
          </p:cNvPicPr>
          <p:nvPr/>
        </p:nvPicPr>
        <p:blipFill>
          <a:blip r:embed="rId2"/>
          <a:stretch>
            <a:fillRect/>
          </a:stretch>
        </p:blipFill>
        <p:spPr>
          <a:xfrm>
            <a:off x="4276344" y="2084954"/>
            <a:ext cx="7251192" cy="3480571"/>
          </a:xfrm>
          <a:prstGeom prst="rect">
            <a:avLst/>
          </a:prstGeom>
        </p:spPr>
      </p:pic>
    </p:spTree>
    <p:extLst>
      <p:ext uri="{BB962C8B-B14F-4D97-AF65-F5344CB8AC3E}">
        <p14:creationId xmlns:p14="http://schemas.microsoft.com/office/powerpoint/2010/main" val="2560763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89DA0-98BE-455E-90F6-B08809EF5C51}"/>
              </a:ext>
            </a:extLst>
          </p:cNvPr>
          <p:cNvSpPr>
            <a:spLocks noGrp="1"/>
          </p:cNvSpPr>
          <p:nvPr>
            <p:ph type="title"/>
          </p:nvPr>
        </p:nvSpPr>
        <p:spPr/>
        <p:txBody>
          <a:bodyPr/>
          <a:lstStyle/>
          <a:p>
            <a:r>
              <a:rPr lang="en-US" dirty="0"/>
              <a:t>One of the constraints of the REST is stateless</a:t>
            </a:r>
          </a:p>
        </p:txBody>
      </p:sp>
      <p:sp>
        <p:nvSpPr>
          <p:cNvPr id="3" name="Content Placeholder 2">
            <a:extLst>
              <a:ext uri="{FF2B5EF4-FFF2-40B4-BE49-F238E27FC236}">
                <a16:creationId xmlns:a16="http://schemas.microsoft.com/office/drawing/2014/main" id="{96BA5FFA-F70B-4211-8DBA-A494EAAA74AD}"/>
              </a:ext>
            </a:extLst>
          </p:cNvPr>
          <p:cNvSpPr>
            <a:spLocks noGrp="1"/>
          </p:cNvSpPr>
          <p:nvPr>
            <p:ph idx="1"/>
          </p:nvPr>
        </p:nvSpPr>
        <p:spPr/>
        <p:txBody>
          <a:bodyPr/>
          <a:lstStyle/>
          <a:p>
            <a:r>
              <a:rPr lang="en-US" dirty="0"/>
              <a:t>For an API to be REST it must meet 6 guiding constraints:</a:t>
            </a:r>
          </a:p>
          <a:p>
            <a:pPr marL="0" indent="0">
              <a:buNone/>
            </a:pPr>
            <a:r>
              <a:rPr lang="en-US" dirty="0"/>
              <a:t> 1. It should be stateless: it means it should not keep the track of what it did on the device. Whatever operation it is performing should be independent on the pervious operation because it doesn’t remember the previous operation.</a:t>
            </a:r>
          </a:p>
          <a:p>
            <a:pPr marL="0" indent="0">
              <a:buNone/>
            </a:pPr>
            <a:r>
              <a:rPr lang="en-US" dirty="0"/>
              <a:t> </a:t>
            </a:r>
          </a:p>
        </p:txBody>
      </p:sp>
    </p:spTree>
    <p:extLst>
      <p:ext uri="{BB962C8B-B14F-4D97-AF65-F5344CB8AC3E}">
        <p14:creationId xmlns:p14="http://schemas.microsoft.com/office/powerpoint/2010/main" val="1027596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C34CE-71B6-4238-ACBA-079A7A0702E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HTTP verbs &amp; CRUD</a:t>
            </a:r>
          </a:p>
        </p:txBody>
      </p:sp>
      <p:pic>
        <p:nvPicPr>
          <p:cNvPr id="4" name="Content Placeholder 3">
            <a:extLst>
              <a:ext uri="{FF2B5EF4-FFF2-40B4-BE49-F238E27FC236}">
                <a16:creationId xmlns:a16="http://schemas.microsoft.com/office/drawing/2014/main" id="{F08B14E6-00EF-4C22-A7DF-CF82A8A77D2B}"/>
              </a:ext>
            </a:extLst>
          </p:cNvPr>
          <p:cNvPicPr>
            <a:picLocks noGrp="1" noChangeAspect="1"/>
          </p:cNvPicPr>
          <p:nvPr>
            <p:ph idx="1"/>
          </p:nvPr>
        </p:nvPicPr>
        <p:blipFill rotWithShape="1">
          <a:blip r:embed="rId2"/>
          <a:srcRect r="1" b="7615"/>
          <a:stretch/>
        </p:blipFill>
        <p:spPr>
          <a:xfrm>
            <a:off x="828675" y="1825626"/>
            <a:ext cx="10525125" cy="4351338"/>
          </a:xfrm>
          <a:prstGeom prst="rect">
            <a:avLst/>
          </a:prstGeom>
        </p:spPr>
      </p:pic>
    </p:spTree>
    <p:extLst>
      <p:ext uri="{BB962C8B-B14F-4D97-AF65-F5344CB8AC3E}">
        <p14:creationId xmlns:p14="http://schemas.microsoft.com/office/powerpoint/2010/main" val="4280783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BC9D4-6EFC-4190-A6D5-88B5784FB7C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REST API Data Encoding </a:t>
            </a:r>
          </a:p>
        </p:txBody>
      </p:sp>
      <p:pic>
        <p:nvPicPr>
          <p:cNvPr id="4" name="Content Placeholder 3">
            <a:extLst>
              <a:ext uri="{FF2B5EF4-FFF2-40B4-BE49-F238E27FC236}">
                <a16:creationId xmlns:a16="http://schemas.microsoft.com/office/drawing/2014/main" id="{1B9B286E-56B3-4AD6-9E78-E66C450068D0}"/>
              </a:ext>
            </a:extLst>
          </p:cNvPr>
          <p:cNvPicPr>
            <a:picLocks noGrp="1" noChangeAspect="1"/>
          </p:cNvPicPr>
          <p:nvPr>
            <p:ph idx="1"/>
          </p:nvPr>
        </p:nvPicPr>
        <p:blipFill rotWithShape="1">
          <a:blip r:embed="rId2"/>
          <a:srcRect r="1" b="380"/>
          <a:stretch/>
        </p:blipFill>
        <p:spPr>
          <a:xfrm>
            <a:off x="828675" y="1825626"/>
            <a:ext cx="10525125" cy="4351338"/>
          </a:xfrm>
          <a:prstGeom prst="rect">
            <a:avLst/>
          </a:prstGeom>
        </p:spPr>
      </p:pic>
    </p:spTree>
    <p:extLst>
      <p:ext uri="{BB962C8B-B14F-4D97-AF65-F5344CB8AC3E}">
        <p14:creationId xmlns:p14="http://schemas.microsoft.com/office/powerpoint/2010/main" val="1475295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CBB39-FC6C-498C-9D09-747D4F6AA7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1A65C9-9F70-4877-B9D0-BA63343103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73714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8C85C-BC4B-4136-8840-7D9CC0B4B7FD}"/>
              </a:ext>
            </a:extLst>
          </p:cNvPr>
          <p:cNvSpPr>
            <a:spLocks noGrp="1"/>
          </p:cNvSpPr>
          <p:nvPr>
            <p:ph type="title"/>
          </p:nvPr>
        </p:nvSpPr>
        <p:spPr/>
        <p:txBody>
          <a:bodyPr/>
          <a:lstStyle/>
          <a:p>
            <a:r>
              <a:rPr lang="en-US" dirty="0"/>
              <a:t>Encoding data with Jason</a:t>
            </a:r>
          </a:p>
        </p:txBody>
      </p:sp>
      <p:pic>
        <p:nvPicPr>
          <p:cNvPr id="4" name="Content Placeholder 3">
            <a:extLst>
              <a:ext uri="{FF2B5EF4-FFF2-40B4-BE49-F238E27FC236}">
                <a16:creationId xmlns:a16="http://schemas.microsoft.com/office/drawing/2014/main" id="{2D1201E7-A989-432D-BD9F-A541ECFBF750}"/>
              </a:ext>
            </a:extLst>
          </p:cNvPr>
          <p:cNvPicPr>
            <a:picLocks noGrp="1" noChangeAspect="1"/>
          </p:cNvPicPr>
          <p:nvPr>
            <p:ph idx="1"/>
          </p:nvPr>
        </p:nvPicPr>
        <p:blipFill>
          <a:blip r:embed="rId2"/>
          <a:stretch>
            <a:fillRect/>
          </a:stretch>
        </p:blipFill>
        <p:spPr>
          <a:xfrm>
            <a:off x="1176337" y="2062956"/>
            <a:ext cx="9839325" cy="3876675"/>
          </a:xfrm>
          <a:prstGeom prst="rect">
            <a:avLst/>
          </a:prstGeom>
        </p:spPr>
      </p:pic>
    </p:spTree>
    <p:extLst>
      <p:ext uri="{BB962C8B-B14F-4D97-AF65-F5344CB8AC3E}">
        <p14:creationId xmlns:p14="http://schemas.microsoft.com/office/powerpoint/2010/main" val="977240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E4BA59E-8B33-4F0D-9D86-99932AE74F48}"/>
              </a:ext>
            </a:extLst>
          </p:cNvPr>
          <p:cNvPicPr>
            <a:picLocks noGrp="1" noChangeAspect="1"/>
          </p:cNvPicPr>
          <p:nvPr>
            <p:ph idx="1"/>
          </p:nvPr>
        </p:nvPicPr>
        <p:blipFill rotWithShape="1">
          <a:blip r:embed="rId2"/>
          <a:srcRect r="661" b="1"/>
          <a:stretch/>
        </p:blipFill>
        <p:spPr>
          <a:xfrm>
            <a:off x="562187" y="643467"/>
            <a:ext cx="10905066" cy="5571066"/>
          </a:xfrm>
          <a:prstGeom prst="rect">
            <a:avLst/>
          </a:prstGeom>
        </p:spPr>
      </p:pic>
    </p:spTree>
    <p:extLst>
      <p:ext uri="{BB962C8B-B14F-4D97-AF65-F5344CB8AC3E}">
        <p14:creationId xmlns:p14="http://schemas.microsoft.com/office/powerpoint/2010/main" val="3944589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238CF-468F-4952-83E1-AA378E0E3BB3}"/>
              </a:ext>
            </a:extLst>
          </p:cNvPr>
          <p:cNvSpPr>
            <a:spLocks noGrp="1"/>
          </p:cNvSpPr>
          <p:nvPr>
            <p:ph type="title"/>
          </p:nvPr>
        </p:nvSpPr>
        <p:spPr>
          <a:xfrm>
            <a:off x="838200" y="640080"/>
            <a:ext cx="2798064" cy="2304288"/>
          </a:xfrm>
        </p:spPr>
        <p:txBody>
          <a:bodyPr anchor="b">
            <a:normAutofit/>
          </a:bodyPr>
          <a:lstStyle/>
          <a:p>
            <a:r>
              <a:rPr lang="en-US" sz="4000"/>
              <a:t>Example of Jason value types</a:t>
            </a:r>
          </a:p>
        </p:txBody>
      </p:sp>
      <p:sp>
        <p:nvSpPr>
          <p:cNvPr id="3" name="Content Placeholder 2">
            <a:extLst>
              <a:ext uri="{FF2B5EF4-FFF2-40B4-BE49-F238E27FC236}">
                <a16:creationId xmlns:a16="http://schemas.microsoft.com/office/drawing/2014/main" id="{DFA66736-0E5F-4076-B903-D06BBC852DD3}"/>
              </a:ext>
            </a:extLst>
          </p:cNvPr>
          <p:cNvSpPr>
            <a:spLocks noGrp="1"/>
          </p:cNvSpPr>
          <p:nvPr>
            <p:ph idx="1"/>
          </p:nvPr>
        </p:nvSpPr>
        <p:spPr>
          <a:xfrm>
            <a:off x="838200" y="3136392"/>
            <a:ext cx="2770632" cy="3081528"/>
          </a:xfrm>
        </p:spPr>
        <p:txBody>
          <a:bodyPr>
            <a:normAutofit/>
          </a:bodyPr>
          <a:lstStyle/>
          <a:p>
            <a:r>
              <a:rPr lang="en-US" sz="1800"/>
              <a:t>Jason can use different types of data.</a:t>
            </a:r>
          </a:p>
          <a:p>
            <a:endParaRPr lang="en-US" sz="1800"/>
          </a:p>
          <a:p>
            <a:pPr marL="0" indent="0">
              <a:buNone/>
            </a:pPr>
            <a:endParaRPr lang="en-US" sz="1800"/>
          </a:p>
        </p:txBody>
      </p:sp>
      <p:pic>
        <p:nvPicPr>
          <p:cNvPr id="4" name="Picture 3">
            <a:extLst>
              <a:ext uri="{FF2B5EF4-FFF2-40B4-BE49-F238E27FC236}">
                <a16:creationId xmlns:a16="http://schemas.microsoft.com/office/drawing/2014/main" id="{E99166DD-26DB-4347-B949-1700B85DDA21}"/>
              </a:ext>
            </a:extLst>
          </p:cNvPr>
          <p:cNvPicPr>
            <a:picLocks noChangeAspect="1"/>
          </p:cNvPicPr>
          <p:nvPr/>
        </p:nvPicPr>
        <p:blipFill>
          <a:blip r:embed="rId2"/>
          <a:stretch>
            <a:fillRect/>
          </a:stretch>
        </p:blipFill>
        <p:spPr>
          <a:xfrm>
            <a:off x="4276344" y="1806546"/>
            <a:ext cx="7251192" cy="3244908"/>
          </a:xfrm>
          <a:prstGeom prst="rect">
            <a:avLst/>
          </a:prstGeom>
        </p:spPr>
      </p:pic>
    </p:spTree>
    <p:extLst>
      <p:ext uri="{BB962C8B-B14F-4D97-AF65-F5344CB8AC3E}">
        <p14:creationId xmlns:p14="http://schemas.microsoft.com/office/powerpoint/2010/main" val="166141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437AE-4186-4DE9-A9F7-046BEA593D42}"/>
              </a:ext>
            </a:extLst>
          </p:cNvPr>
          <p:cNvSpPr>
            <a:spLocks noGrp="1"/>
          </p:cNvSpPr>
          <p:nvPr>
            <p:ph type="title"/>
          </p:nvPr>
        </p:nvSpPr>
        <p:spPr>
          <a:xfrm>
            <a:off x="838200" y="365125"/>
            <a:ext cx="10515600" cy="1325563"/>
          </a:xfrm>
        </p:spPr>
        <p:txBody>
          <a:bodyPr/>
          <a:lstStyle/>
          <a:p>
            <a:r>
              <a:rPr lang="en-US" dirty="0"/>
              <a:t>Scripting for network automation</a:t>
            </a:r>
          </a:p>
        </p:txBody>
      </p:sp>
      <p:sp>
        <p:nvSpPr>
          <p:cNvPr id="3" name="Content Placeholder 2">
            <a:extLst>
              <a:ext uri="{FF2B5EF4-FFF2-40B4-BE49-F238E27FC236}">
                <a16:creationId xmlns:a16="http://schemas.microsoft.com/office/drawing/2014/main" id="{3A3BE8DF-FD69-4C41-8631-0B0E035B7155}"/>
              </a:ext>
            </a:extLst>
          </p:cNvPr>
          <p:cNvSpPr>
            <a:spLocks noGrp="1"/>
          </p:cNvSpPr>
          <p:nvPr>
            <p:ph idx="1"/>
          </p:nvPr>
        </p:nvSpPr>
        <p:spPr>
          <a:xfrm>
            <a:off x="838200" y="1825625"/>
            <a:ext cx="10515600" cy="4351338"/>
          </a:xfrm>
        </p:spPr>
        <p:txBody>
          <a:bodyPr>
            <a:normAutofit fontScale="85000" lnSpcReduction="10000"/>
          </a:bodyPr>
          <a:lstStyle/>
          <a:p>
            <a:r>
              <a:rPr lang="en-US"/>
              <a:t>So the first thing what to want to do with the network automation tool is  lets say once I install it I want to apply some config file to the router or switches.</a:t>
            </a:r>
          </a:p>
          <a:p>
            <a:r>
              <a:rPr lang="en-US"/>
              <a:t>So first thing you will check what are the common things that all devices needs to be configured same. Lets say the same common set of vlans  so you can push to all the devices.</a:t>
            </a:r>
          </a:p>
          <a:p>
            <a:r>
              <a:rPr lang="en-US"/>
              <a:t>Now how will you create that configuration file. These software automation tools needs some kind of scripting language in order to create the configuration. You can use some sort of scripting language to automate the process of configuring the device.</a:t>
            </a:r>
          </a:p>
          <a:p>
            <a:r>
              <a:rPr lang="en-US"/>
              <a:t>These tools will implement the script remotely and send to over ip connection.</a:t>
            </a:r>
          </a:p>
          <a:p>
            <a:r>
              <a:rPr lang="en-US"/>
              <a:t>Some of the IOS-XE device allows you to build the script on box and implement it</a:t>
            </a:r>
          </a:p>
          <a:p>
            <a:pPr marL="0" indent="0">
              <a:buNone/>
            </a:pPr>
            <a:endParaRPr lang="en-US" dirty="0"/>
          </a:p>
        </p:txBody>
      </p:sp>
    </p:spTree>
    <p:extLst>
      <p:ext uri="{BB962C8B-B14F-4D97-AF65-F5344CB8AC3E}">
        <p14:creationId xmlns:p14="http://schemas.microsoft.com/office/powerpoint/2010/main" val="4081632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8C0A4-3238-4B73-9CA6-48C90559A0BC}"/>
              </a:ext>
            </a:extLst>
          </p:cNvPr>
          <p:cNvSpPr>
            <a:spLocks noGrp="1"/>
          </p:cNvSpPr>
          <p:nvPr>
            <p:ph type="title"/>
          </p:nvPr>
        </p:nvSpPr>
        <p:spPr/>
        <p:txBody>
          <a:bodyPr/>
          <a:lstStyle/>
          <a:p>
            <a:r>
              <a:rPr lang="en-US" dirty="0"/>
              <a:t>Jason Syntax rules</a:t>
            </a:r>
          </a:p>
        </p:txBody>
      </p:sp>
      <p:pic>
        <p:nvPicPr>
          <p:cNvPr id="4" name="Content Placeholder 3">
            <a:extLst>
              <a:ext uri="{FF2B5EF4-FFF2-40B4-BE49-F238E27FC236}">
                <a16:creationId xmlns:a16="http://schemas.microsoft.com/office/drawing/2014/main" id="{4490C3EF-5EBB-4936-B60C-B821741BE774}"/>
              </a:ext>
            </a:extLst>
          </p:cNvPr>
          <p:cNvPicPr>
            <a:picLocks noGrp="1" noChangeAspect="1"/>
          </p:cNvPicPr>
          <p:nvPr>
            <p:ph idx="1"/>
          </p:nvPr>
        </p:nvPicPr>
        <p:blipFill>
          <a:blip r:embed="rId2"/>
          <a:stretch>
            <a:fillRect/>
          </a:stretch>
        </p:blipFill>
        <p:spPr>
          <a:xfrm>
            <a:off x="986719" y="1856105"/>
            <a:ext cx="8511682" cy="4351338"/>
          </a:xfrm>
          <a:prstGeom prst="rect">
            <a:avLst/>
          </a:prstGeom>
        </p:spPr>
      </p:pic>
    </p:spTree>
    <p:extLst>
      <p:ext uri="{BB962C8B-B14F-4D97-AF65-F5344CB8AC3E}">
        <p14:creationId xmlns:p14="http://schemas.microsoft.com/office/powerpoint/2010/main" val="2831291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371B0-7A49-458D-A59A-9140DBD764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2B792E-F35D-4056-9E71-783399A209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82105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0E646-5E1E-4E97-A1EE-49B1EA7474A3}"/>
              </a:ext>
            </a:extLst>
          </p:cNvPr>
          <p:cNvSpPr>
            <a:spLocks noGrp="1"/>
          </p:cNvSpPr>
          <p:nvPr>
            <p:ph type="title"/>
          </p:nvPr>
        </p:nvSpPr>
        <p:spPr>
          <a:xfrm>
            <a:off x="838200" y="640080"/>
            <a:ext cx="2798064" cy="2304288"/>
          </a:xfrm>
        </p:spPr>
        <p:txBody>
          <a:bodyPr anchor="b">
            <a:normAutofit/>
          </a:bodyPr>
          <a:lstStyle/>
          <a:p>
            <a:r>
              <a:rPr lang="en-US" sz="4000" dirty="0"/>
              <a:t>Overview of Network Automation Tools</a:t>
            </a:r>
          </a:p>
        </p:txBody>
      </p:sp>
      <p:sp>
        <p:nvSpPr>
          <p:cNvPr id="3" name="Content Placeholder 2">
            <a:extLst>
              <a:ext uri="{FF2B5EF4-FFF2-40B4-BE49-F238E27FC236}">
                <a16:creationId xmlns:a16="http://schemas.microsoft.com/office/drawing/2014/main" id="{68E44450-2050-4B10-A648-001CC8CEBE0E}"/>
              </a:ext>
            </a:extLst>
          </p:cNvPr>
          <p:cNvSpPr>
            <a:spLocks noGrp="1"/>
          </p:cNvSpPr>
          <p:nvPr>
            <p:ph idx="1"/>
          </p:nvPr>
        </p:nvSpPr>
        <p:spPr>
          <a:xfrm>
            <a:off x="838200" y="3136392"/>
            <a:ext cx="2770632" cy="3081528"/>
          </a:xfrm>
        </p:spPr>
        <p:txBody>
          <a:bodyPr>
            <a:normAutofit/>
          </a:bodyPr>
          <a:lstStyle/>
          <a:p>
            <a:r>
              <a:rPr lang="en-US" sz="1800"/>
              <a:t>Capabilities of configuration management tools:</a:t>
            </a:r>
          </a:p>
          <a:p>
            <a:endParaRPr lang="en-US" sz="1800"/>
          </a:p>
        </p:txBody>
      </p:sp>
      <p:pic>
        <p:nvPicPr>
          <p:cNvPr id="4" name="Picture 3">
            <a:extLst>
              <a:ext uri="{FF2B5EF4-FFF2-40B4-BE49-F238E27FC236}">
                <a16:creationId xmlns:a16="http://schemas.microsoft.com/office/drawing/2014/main" id="{9D398C39-ADBF-4457-BA37-AF70A43BF290}"/>
              </a:ext>
            </a:extLst>
          </p:cNvPr>
          <p:cNvPicPr>
            <a:picLocks noChangeAspect="1"/>
          </p:cNvPicPr>
          <p:nvPr/>
        </p:nvPicPr>
        <p:blipFill>
          <a:blip r:embed="rId2"/>
          <a:stretch>
            <a:fillRect/>
          </a:stretch>
        </p:blipFill>
        <p:spPr>
          <a:xfrm>
            <a:off x="4276344" y="2141913"/>
            <a:ext cx="7251192" cy="2574173"/>
          </a:xfrm>
          <a:prstGeom prst="rect">
            <a:avLst/>
          </a:prstGeom>
        </p:spPr>
      </p:pic>
    </p:spTree>
    <p:extLst>
      <p:ext uri="{BB962C8B-B14F-4D97-AF65-F5344CB8AC3E}">
        <p14:creationId xmlns:p14="http://schemas.microsoft.com/office/powerpoint/2010/main" val="902525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6466-FA3E-4062-A568-96071559A494}"/>
              </a:ext>
            </a:extLst>
          </p:cNvPr>
          <p:cNvSpPr>
            <a:spLocks noGrp="1"/>
          </p:cNvSpPr>
          <p:nvPr>
            <p:ph type="title"/>
          </p:nvPr>
        </p:nvSpPr>
        <p:spPr>
          <a:xfrm>
            <a:off x="838200" y="640080"/>
            <a:ext cx="2798064" cy="2304288"/>
          </a:xfrm>
        </p:spPr>
        <p:txBody>
          <a:bodyPr anchor="b">
            <a:normAutofit/>
          </a:bodyPr>
          <a:lstStyle/>
          <a:p>
            <a:r>
              <a:rPr lang="en-US" sz="3700"/>
              <a:t>Common configuration Management Tools</a:t>
            </a:r>
          </a:p>
        </p:txBody>
      </p:sp>
      <p:sp>
        <p:nvSpPr>
          <p:cNvPr id="3" name="Content Placeholder 2">
            <a:extLst>
              <a:ext uri="{FF2B5EF4-FFF2-40B4-BE49-F238E27FC236}">
                <a16:creationId xmlns:a16="http://schemas.microsoft.com/office/drawing/2014/main" id="{7CBCB52F-E75B-4411-8AFC-2762BFFFBFB5}"/>
              </a:ext>
            </a:extLst>
          </p:cNvPr>
          <p:cNvSpPr>
            <a:spLocks noGrp="1"/>
          </p:cNvSpPr>
          <p:nvPr>
            <p:ph idx="1"/>
          </p:nvPr>
        </p:nvSpPr>
        <p:spPr>
          <a:xfrm>
            <a:off x="838200" y="3136392"/>
            <a:ext cx="2770632" cy="3081528"/>
          </a:xfrm>
        </p:spPr>
        <p:txBody>
          <a:bodyPr>
            <a:normAutofit/>
          </a:bodyPr>
          <a:lstStyle/>
          <a:p>
            <a:r>
              <a:rPr lang="en-US" sz="1800"/>
              <a:t>This is just the high level overview. The purpose of this is that you should recognize the name of the automation tools.</a:t>
            </a:r>
          </a:p>
          <a:p>
            <a:endParaRPr lang="en-US" sz="1800"/>
          </a:p>
        </p:txBody>
      </p:sp>
      <p:pic>
        <p:nvPicPr>
          <p:cNvPr id="4" name="Picture 3">
            <a:extLst>
              <a:ext uri="{FF2B5EF4-FFF2-40B4-BE49-F238E27FC236}">
                <a16:creationId xmlns:a16="http://schemas.microsoft.com/office/drawing/2014/main" id="{240B4626-5530-4392-9B42-51CC2AB903E3}"/>
              </a:ext>
            </a:extLst>
          </p:cNvPr>
          <p:cNvPicPr>
            <a:picLocks noChangeAspect="1"/>
          </p:cNvPicPr>
          <p:nvPr/>
        </p:nvPicPr>
        <p:blipFill>
          <a:blip r:embed="rId2"/>
          <a:stretch>
            <a:fillRect/>
          </a:stretch>
        </p:blipFill>
        <p:spPr>
          <a:xfrm>
            <a:off x="4276344" y="1942506"/>
            <a:ext cx="7251192" cy="2972988"/>
          </a:xfrm>
          <a:prstGeom prst="rect">
            <a:avLst/>
          </a:prstGeom>
        </p:spPr>
      </p:pic>
    </p:spTree>
    <p:extLst>
      <p:ext uri="{BB962C8B-B14F-4D97-AF65-F5344CB8AC3E}">
        <p14:creationId xmlns:p14="http://schemas.microsoft.com/office/powerpoint/2010/main" val="2227530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BCB07-A9A6-4399-9543-3E4669600DA5}"/>
              </a:ext>
            </a:extLst>
          </p:cNvPr>
          <p:cNvSpPr>
            <a:spLocks noGrp="1"/>
          </p:cNvSpPr>
          <p:nvPr>
            <p:ph type="title"/>
          </p:nvPr>
        </p:nvSpPr>
        <p:spPr/>
        <p:txBody>
          <a:bodyPr/>
          <a:lstStyle/>
          <a:p>
            <a:r>
              <a:rPr lang="en-US" dirty="0"/>
              <a:t>Config Management tools similarities</a:t>
            </a:r>
          </a:p>
        </p:txBody>
      </p:sp>
      <p:pic>
        <p:nvPicPr>
          <p:cNvPr id="4" name="Content Placeholder 3">
            <a:extLst>
              <a:ext uri="{FF2B5EF4-FFF2-40B4-BE49-F238E27FC236}">
                <a16:creationId xmlns:a16="http://schemas.microsoft.com/office/drawing/2014/main" id="{7F32B1E6-811E-40AA-9DD0-AE7B60AD9179}"/>
              </a:ext>
            </a:extLst>
          </p:cNvPr>
          <p:cNvPicPr>
            <a:picLocks noGrp="1" noChangeAspect="1"/>
          </p:cNvPicPr>
          <p:nvPr>
            <p:ph idx="1"/>
          </p:nvPr>
        </p:nvPicPr>
        <p:blipFill>
          <a:blip r:embed="rId2"/>
          <a:stretch>
            <a:fillRect/>
          </a:stretch>
        </p:blipFill>
        <p:spPr>
          <a:xfrm>
            <a:off x="838200" y="1825624"/>
            <a:ext cx="10515600" cy="4859655"/>
          </a:xfrm>
          <a:prstGeom prst="rect">
            <a:avLst/>
          </a:prstGeom>
        </p:spPr>
      </p:pic>
    </p:spTree>
    <p:extLst>
      <p:ext uri="{BB962C8B-B14F-4D97-AF65-F5344CB8AC3E}">
        <p14:creationId xmlns:p14="http://schemas.microsoft.com/office/powerpoint/2010/main" val="32022377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26EB5-CDB0-4D62-80BC-4CDB3D4A2A48}"/>
              </a:ext>
            </a:extLst>
          </p:cNvPr>
          <p:cNvSpPr>
            <a:spLocks noGrp="1"/>
          </p:cNvSpPr>
          <p:nvPr>
            <p:ph type="title"/>
          </p:nvPr>
        </p:nvSpPr>
        <p:spPr/>
        <p:txBody>
          <a:bodyPr/>
          <a:lstStyle/>
          <a:p>
            <a:r>
              <a:rPr lang="en-US" dirty="0"/>
              <a:t>Difference between the tools</a:t>
            </a:r>
          </a:p>
        </p:txBody>
      </p:sp>
      <p:sp>
        <p:nvSpPr>
          <p:cNvPr id="3" name="Content Placeholder 2">
            <a:extLst>
              <a:ext uri="{FF2B5EF4-FFF2-40B4-BE49-F238E27FC236}">
                <a16:creationId xmlns:a16="http://schemas.microsoft.com/office/drawing/2014/main" id="{C8B8BBF1-75FD-41EE-86FE-65817FB19CE0}"/>
              </a:ext>
            </a:extLst>
          </p:cNvPr>
          <p:cNvSpPr>
            <a:spLocks noGrp="1"/>
          </p:cNvSpPr>
          <p:nvPr>
            <p:ph idx="1"/>
          </p:nvPr>
        </p:nvSpPr>
        <p:spPr/>
        <p:txBody>
          <a:bodyPr>
            <a:normAutofit fontScale="92500" lnSpcReduction="20000"/>
          </a:bodyPr>
          <a:lstStyle/>
          <a:p>
            <a:r>
              <a:rPr lang="en-US" dirty="0"/>
              <a:t>Some automation tools you will download the tools, configure the script using any language, provided the </a:t>
            </a:r>
            <a:r>
              <a:rPr lang="en-US" dirty="0" err="1"/>
              <a:t>ip</a:t>
            </a:r>
            <a:r>
              <a:rPr lang="en-US" dirty="0"/>
              <a:t> address of router or switch and login credentials. That tools will go the router/switch and do the changes or gather the information based on the script.  That is the kind of standalone tools.</a:t>
            </a:r>
          </a:p>
          <a:p>
            <a:r>
              <a:rPr lang="en-US" dirty="0"/>
              <a:t>The other type of tools that we see here require 2 components:</a:t>
            </a:r>
          </a:p>
          <a:p>
            <a:pPr marL="0" indent="0">
              <a:buNone/>
            </a:pPr>
            <a:r>
              <a:rPr lang="en-US" dirty="0"/>
              <a:t>         Master – installed in your server</a:t>
            </a:r>
          </a:p>
          <a:p>
            <a:pPr marL="0" indent="0">
              <a:buNone/>
            </a:pPr>
            <a:r>
              <a:rPr lang="en-US" dirty="0"/>
              <a:t>         Agent --  code installed in your client</a:t>
            </a:r>
          </a:p>
          <a:p>
            <a:pPr marL="0" indent="0">
              <a:buNone/>
            </a:pPr>
            <a:r>
              <a:rPr lang="en-US" dirty="0"/>
              <a:t>All these automation tools were not originally developed to automate the router and the switches. They were originally developed to work with servers. </a:t>
            </a:r>
          </a:p>
          <a:p>
            <a:pPr marL="0" indent="0">
              <a:buNone/>
            </a:pPr>
            <a:r>
              <a:rPr lang="en-US" dirty="0"/>
              <a:t>Some devices may not allow you to install the agent. So they are not the candidate for the automation.</a:t>
            </a:r>
          </a:p>
        </p:txBody>
      </p:sp>
    </p:spTree>
    <p:extLst>
      <p:ext uri="{BB962C8B-B14F-4D97-AF65-F5344CB8AC3E}">
        <p14:creationId xmlns:p14="http://schemas.microsoft.com/office/powerpoint/2010/main" val="2375868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4C1AC-0733-4C55-9549-7B97862B8CC0}"/>
              </a:ext>
            </a:extLst>
          </p:cNvPr>
          <p:cNvSpPr>
            <a:spLocks noGrp="1"/>
          </p:cNvSpPr>
          <p:nvPr>
            <p:ph type="title"/>
          </p:nvPr>
        </p:nvSpPr>
        <p:spPr/>
        <p:txBody>
          <a:bodyPr/>
          <a:lstStyle/>
          <a:p>
            <a:r>
              <a:rPr lang="en-US" dirty="0"/>
              <a:t>Master and Agent</a:t>
            </a:r>
          </a:p>
        </p:txBody>
      </p:sp>
      <p:pic>
        <p:nvPicPr>
          <p:cNvPr id="4" name="Content Placeholder 3">
            <a:extLst>
              <a:ext uri="{FF2B5EF4-FFF2-40B4-BE49-F238E27FC236}">
                <a16:creationId xmlns:a16="http://schemas.microsoft.com/office/drawing/2014/main" id="{57161F67-4250-4171-86C8-F8449BAC3CC6}"/>
              </a:ext>
            </a:extLst>
          </p:cNvPr>
          <p:cNvPicPr>
            <a:picLocks noGrp="1" noChangeAspect="1"/>
          </p:cNvPicPr>
          <p:nvPr>
            <p:ph idx="1"/>
          </p:nvPr>
        </p:nvPicPr>
        <p:blipFill>
          <a:blip r:embed="rId2"/>
          <a:stretch>
            <a:fillRect/>
          </a:stretch>
        </p:blipFill>
        <p:spPr>
          <a:xfrm>
            <a:off x="1342437" y="1825625"/>
            <a:ext cx="9507125" cy="4351338"/>
          </a:xfrm>
          <a:prstGeom prst="rect">
            <a:avLst/>
          </a:prstGeom>
        </p:spPr>
      </p:pic>
    </p:spTree>
    <p:extLst>
      <p:ext uri="{BB962C8B-B14F-4D97-AF65-F5344CB8AC3E}">
        <p14:creationId xmlns:p14="http://schemas.microsoft.com/office/powerpoint/2010/main" val="33283420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519C-2433-42C7-8677-FAFC2CF890AE}"/>
              </a:ext>
            </a:extLst>
          </p:cNvPr>
          <p:cNvSpPr>
            <a:spLocks noGrp="1"/>
          </p:cNvSpPr>
          <p:nvPr>
            <p:ph type="title"/>
          </p:nvPr>
        </p:nvSpPr>
        <p:spPr/>
        <p:txBody>
          <a:bodyPr/>
          <a:lstStyle/>
          <a:p>
            <a:r>
              <a:rPr lang="en-US" dirty="0"/>
              <a:t>Push and Pull</a:t>
            </a:r>
          </a:p>
        </p:txBody>
      </p:sp>
      <p:pic>
        <p:nvPicPr>
          <p:cNvPr id="4" name="Content Placeholder 3">
            <a:extLst>
              <a:ext uri="{FF2B5EF4-FFF2-40B4-BE49-F238E27FC236}">
                <a16:creationId xmlns:a16="http://schemas.microsoft.com/office/drawing/2014/main" id="{38E9933B-8AD2-438A-97EE-AED42E4604E3}"/>
              </a:ext>
            </a:extLst>
          </p:cNvPr>
          <p:cNvPicPr>
            <a:picLocks noGrp="1" noChangeAspect="1"/>
          </p:cNvPicPr>
          <p:nvPr>
            <p:ph idx="1"/>
          </p:nvPr>
        </p:nvPicPr>
        <p:blipFill>
          <a:blip r:embed="rId2"/>
          <a:stretch>
            <a:fillRect/>
          </a:stretch>
        </p:blipFill>
        <p:spPr>
          <a:xfrm>
            <a:off x="1300556" y="1825625"/>
            <a:ext cx="9590887" cy="4351338"/>
          </a:xfrm>
          <a:prstGeom prst="rect">
            <a:avLst/>
          </a:prstGeom>
        </p:spPr>
      </p:pic>
    </p:spTree>
    <p:extLst>
      <p:ext uri="{BB962C8B-B14F-4D97-AF65-F5344CB8AC3E}">
        <p14:creationId xmlns:p14="http://schemas.microsoft.com/office/powerpoint/2010/main" val="28719722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71EA3-A769-4B26-B285-7103E5F3828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Creating Configuration File</a:t>
            </a:r>
          </a:p>
        </p:txBody>
      </p:sp>
      <p:pic>
        <p:nvPicPr>
          <p:cNvPr id="4" name="Content Placeholder 3">
            <a:extLst>
              <a:ext uri="{FF2B5EF4-FFF2-40B4-BE49-F238E27FC236}">
                <a16:creationId xmlns:a16="http://schemas.microsoft.com/office/drawing/2014/main" id="{E74447D8-A5DF-4648-B0E9-DE73494E650B}"/>
              </a:ext>
            </a:extLst>
          </p:cNvPr>
          <p:cNvPicPr>
            <a:picLocks noGrp="1" noChangeAspect="1"/>
          </p:cNvPicPr>
          <p:nvPr>
            <p:ph idx="1"/>
          </p:nvPr>
        </p:nvPicPr>
        <p:blipFill rotWithShape="1">
          <a:blip r:embed="rId2"/>
          <a:srcRect r="1" b="6572"/>
          <a:stretch/>
        </p:blipFill>
        <p:spPr>
          <a:xfrm>
            <a:off x="828675" y="1825626"/>
            <a:ext cx="10525125" cy="4351338"/>
          </a:xfrm>
          <a:prstGeom prst="rect">
            <a:avLst/>
          </a:prstGeom>
        </p:spPr>
      </p:pic>
    </p:spTree>
    <p:extLst>
      <p:ext uri="{BB962C8B-B14F-4D97-AF65-F5344CB8AC3E}">
        <p14:creationId xmlns:p14="http://schemas.microsoft.com/office/powerpoint/2010/main" val="16813312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24576-51DC-4F5E-B591-C9B371146DFA}"/>
              </a:ext>
            </a:extLst>
          </p:cNvPr>
          <p:cNvSpPr>
            <a:spLocks noGrp="1"/>
          </p:cNvSpPr>
          <p:nvPr>
            <p:ph type="title"/>
          </p:nvPr>
        </p:nvSpPr>
        <p:spPr>
          <a:xfrm>
            <a:off x="838200" y="640080"/>
            <a:ext cx="2798064" cy="2304288"/>
          </a:xfrm>
        </p:spPr>
        <p:txBody>
          <a:bodyPr anchor="b">
            <a:normAutofit/>
          </a:bodyPr>
          <a:lstStyle/>
          <a:p>
            <a:r>
              <a:rPr lang="en-US" sz="4000"/>
              <a:t>Puppet terminology &amp; Concepts</a:t>
            </a:r>
          </a:p>
        </p:txBody>
      </p:sp>
      <p:sp>
        <p:nvSpPr>
          <p:cNvPr id="3" name="Content Placeholder 2">
            <a:extLst>
              <a:ext uri="{FF2B5EF4-FFF2-40B4-BE49-F238E27FC236}">
                <a16:creationId xmlns:a16="http://schemas.microsoft.com/office/drawing/2014/main" id="{73C91011-0EAB-4C18-9FE6-7A2990366E00}"/>
              </a:ext>
            </a:extLst>
          </p:cNvPr>
          <p:cNvSpPr>
            <a:spLocks noGrp="1"/>
          </p:cNvSpPr>
          <p:nvPr>
            <p:ph idx="1"/>
          </p:nvPr>
        </p:nvSpPr>
        <p:spPr>
          <a:xfrm>
            <a:off x="838200" y="3136392"/>
            <a:ext cx="2770632" cy="3081528"/>
          </a:xfrm>
        </p:spPr>
        <p:txBody>
          <a:bodyPr>
            <a:normAutofit/>
          </a:bodyPr>
          <a:lstStyle/>
          <a:p>
            <a:r>
              <a:rPr lang="en-US" sz="1800"/>
              <a:t>Puppet manifest – configuration file</a:t>
            </a:r>
          </a:p>
          <a:p>
            <a:r>
              <a:rPr lang="en-US" sz="1800"/>
              <a:t>Puppet forge – this is basically the Website where you will get the sample manifest	</a:t>
            </a:r>
          </a:p>
        </p:txBody>
      </p:sp>
      <p:pic>
        <p:nvPicPr>
          <p:cNvPr id="4" name="Picture 3">
            <a:extLst>
              <a:ext uri="{FF2B5EF4-FFF2-40B4-BE49-F238E27FC236}">
                <a16:creationId xmlns:a16="http://schemas.microsoft.com/office/drawing/2014/main" id="{71D225CA-2B4F-4D44-AC91-D5FF8CD93F61}"/>
              </a:ext>
            </a:extLst>
          </p:cNvPr>
          <p:cNvPicPr>
            <a:picLocks noChangeAspect="1"/>
          </p:cNvPicPr>
          <p:nvPr/>
        </p:nvPicPr>
        <p:blipFill>
          <a:blip r:embed="rId2"/>
          <a:stretch>
            <a:fillRect/>
          </a:stretch>
        </p:blipFill>
        <p:spPr>
          <a:xfrm>
            <a:off x="4276344" y="1851866"/>
            <a:ext cx="7251192" cy="3154268"/>
          </a:xfrm>
          <a:prstGeom prst="rect">
            <a:avLst/>
          </a:prstGeom>
        </p:spPr>
      </p:pic>
    </p:spTree>
    <p:extLst>
      <p:ext uri="{BB962C8B-B14F-4D97-AF65-F5344CB8AC3E}">
        <p14:creationId xmlns:p14="http://schemas.microsoft.com/office/powerpoint/2010/main" val="3293445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022AE-00A0-4CD7-89DC-AF41D37C539D}"/>
              </a:ext>
            </a:extLst>
          </p:cNvPr>
          <p:cNvSpPr>
            <a:spLocks noGrp="1"/>
          </p:cNvSpPr>
          <p:nvPr>
            <p:ph type="title"/>
          </p:nvPr>
        </p:nvSpPr>
        <p:spPr/>
        <p:txBody>
          <a:bodyPr/>
          <a:lstStyle/>
          <a:p>
            <a:r>
              <a:rPr lang="en-US" dirty="0"/>
              <a:t>Scripting for network automation</a:t>
            </a:r>
          </a:p>
        </p:txBody>
      </p:sp>
      <p:pic>
        <p:nvPicPr>
          <p:cNvPr id="4" name="Content Placeholder 3">
            <a:extLst>
              <a:ext uri="{FF2B5EF4-FFF2-40B4-BE49-F238E27FC236}">
                <a16:creationId xmlns:a16="http://schemas.microsoft.com/office/drawing/2014/main" id="{045AFA96-4B69-46DE-9023-C31D04845E82}"/>
              </a:ext>
            </a:extLst>
          </p:cNvPr>
          <p:cNvPicPr>
            <a:picLocks noGrp="1" noChangeAspect="1"/>
          </p:cNvPicPr>
          <p:nvPr>
            <p:ph idx="1"/>
          </p:nvPr>
        </p:nvPicPr>
        <p:blipFill>
          <a:blip r:embed="rId2"/>
          <a:stretch>
            <a:fillRect/>
          </a:stretch>
        </p:blipFill>
        <p:spPr>
          <a:xfrm>
            <a:off x="929740" y="1854200"/>
            <a:ext cx="9056169" cy="4351338"/>
          </a:xfrm>
          <a:prstGeom prst="rect">
            <a:avLst/>
          </a:prstGeom>
        </p:spPr>
      </p:pic>
    </p:spTree>
    <p:extLst>
      <p:ext uri="{BB962C8B-B14F-4D97-AF65-F5344CB8AC3E}">
        <p14:creationId xmlns:p14="http://schemas.microsoft.com/office/powerpoint/2010/main" val="8579175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05FD-3D33-4155-BC55-70E41FAB4DDC}"/>
              </a:ext>
            </a:extLst>
          </p:cNvPr>
          <p:cNvSpPr>
            <a:spLocks noGrp="1"/>
          </p:cNvSpPr>
          <p:nvPr>
            <p:ph type="title"/>
          </p:nvPr>
        </p:nvSpPr>
        <p:spPr/>
        <p:txBody>
          <a:bodyPr/>
          <a:lstStyle/>
          <a:p>
            <a:r>
              <a:rPr lang="en-US" dirty="0"/>
              <a:t>Example of puppet manifest</a:t>
            </a:r>
          </a:p>
        </p:txBody>
      </p:sp>
      <p:pic>
        <p:nvPicPr>
          <p:cNvPr id="4" name="Content Placeholder 3">
            <a:extLst>
              <a:ext uri="{FF2B5EF4-FFF2-40B4-BE49-F238E27FC236}">
                <a16:creationId xmlns:a16="http://schemas.microsoft.com/office/drawing/2014/main" id="{68AC4951-DC86-47B4-90FC-612C2C65D9AF}"/>
              </a:ext>
            </a:extLst>
          </p:cNvPr>
          <p:cNvPicPr>
            <a:picLocks noGrp="1" noChangeAspect="1"/>
          </p:cNvPicPr>
          <p:nvPr>
            <p:ph idx="1"/>
          </p:nvPr>
        </p:nvPicPr>
        <p:blipFill>
          <a:blip r:embed="rId2"/>
          <a:stretch>
            <a:fillRect/>
          </a:stretch>
        </p:blipFill>
        <p:spPr>
          <a:xfrm>
            <a:off x="838200" y="1896269"/>
            <a:ext cx="8662987" cy="4210050"/>
          </a:xfrm>
          <a:prstGeom prst="rect">
            <a:avLst/>
          </a:prstGeom>
        </p:spPr>
      </p:pic>
    </p:spTree>
    <p:extLst>
      <p:ext uri="{BB962C8B-B14F-4D97-AF65-F5344CB8AC3E}">
        <p14:creationId xmlns:p14="http://schemas.microsoft.com/office/powerpoint/2010/main" val="1764778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BDB5-5048-4E24-9B05-2B22D7380158}"/>
              </a:ext>
            </a:extLst>
          </p:cNvPr>
          <p:cNvSpPr>
            <a:spLocks noGrp="1"/>
          </p:cNvSpPr>
          <p:nvPr>
            <p:ph type="title"/>
          </p:nvPr>
        </p:nvSpPr>
        <p:spPr/>
        <p:txBody>
          <a:bodyPr/>
          <a:lstStyle/>
          <a:p>
            <a:r>
              <a:rPr lang="en-US" dirty="0"/>
              <a:t>Chef terminology and concepts</a:t>
            </a:r>
          </a:p>
        </p:txBody>
      </p:sp>
      <p:sp>
        <p:nvSpPr>
          <p:cNvPr id="3" name="Content Placeholder 2">
            <a:extLst>
              <a:ext uri="{FF2B5EF4-FFF2-40B4-BE49-F238E27FC236}">
                <a16:creationId xmlns:a16="http://schemas.microsoft.com/office/drawing/2014/main" id="{F4EBBE58-2759-4F74-A7A1-3C4EEB539AD2}"/>
              </a:ext>
            </a:extLst>
          </p:cNvPr>
          <p:cNvSpPr>
            <a:spLocks noGrp="1"/>
          </p:cNvSpPr>
          <p:nvPr>
            <p:ph idx="1"/>
          </p:nvPr>
        </p:nvSpPr>
        <p:spPr/>
        <p:txBody>
          <a:bodyPr>
            <a:normAutofit fontScale="92500" lnSpcReduction="20000"/>
          </a:bodyPr>
          <a:lstStyle/>
          <a:p>
            <a:r>
              <a:rPr lang="en-US" dirty="0"/>
              <a:t>Core Components:</a:t>
            </a:r>
          </a:p>
          <a:p>
            <a:pPr marL="0" indent="0">
              <a:buNone/>
            </a:pPr>
            <a:r>
              <a:rPr lang="en-US" dirty="0"/>
              <a:t>   1. Chef servers</a:t>
            </a:r>
          </a:p>
          <a:p>
            <a:pPr marL="0" indent="0">
              <a:buNone/>
            </a:pPr>
            <a:r>
              <a:rPr lang="en-US" dirty="0"/>
              <a:t>   2. Workstations: it will your laptop where you will building your configuration files.</a:t>
            </a:r>
          </a:p>
          <a:p>
            <a:pPr marL="0" indent="0">
              <a:buNone/>
            </a:pPr>
            <a:r>
              <a:rPr lang="en-US" dirty="0"/>
              <a:t>   3. Nodes: It is the server talking to the workstation</a:t>
            </a:r>
          </a:p>
          <a:p>
            <a:pPr marL="0" indent="0">
              <a:buNone/>
            </a:pPr>
            <a:r>
              <a:rPr lang="en-US" dirty="0"/>
              <a:t>Changes are pushed from workstation to the server and then from server to node</a:t>
            </a:r>
          </a:p>
          <a:p>
            <a:pPr marL="0" indent="0">
              <a:buNone/>
            </a:pPr>
            <a:r>
              <a:rPr lang="en-US" dirty="0"/>
              <a:t>   4. Chef Cookbooks: it is the data construct that allow chef to know how it is going to talk to device. For </a:t>
            </a:r>
            <a:r>
              <a:rPr lang="en-US" dirty="0" err="1"/>
              <a:t>eg.</a:t>
            </a:r>
            <a:r>
              <a:rPr lang="en-US" dirty="0"/>
              <a:t>  If I chef want to talk to cisco or juniper device the cookbook will tell how to talk.</a:t>
            </a:r>
          </a:p>
          <a:p>
            <a:pPr marL="0" indent="0">
              <a:buNone/>
            </a:pPr>
            <a:r>
              <a:rPr lang="en-US" dirty="0"/>
              <a:t>   5. Recipe: this is where the actual configuration reference are. It will tell chef how to do the configuration</a:t>
            </a:r>
          </a:p>
        </p:txBody>
      </p:sp>
    </p:spTree>
    <p:extLst>
      <p:ext uri="{BB962C8B-B14F-4D97-AF65-F5344CB8AC3E}">
        <p14:creationId xmlns:p14="http://schemas.microsoft.com/office/powerpoint/2010/main" val="668574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35B5B-B20D-492F-9139-F2DE68A799A4}"/>
              </a:ext>
            </a:extLst>
          </p:cNvPr>
          <p:cNvSpPr>
            <a:spLocks noGrp="1"/>
          </p:cNvSpPr>
          <p:nvPr>
            <p:ph type="title"/>
          </p:nvPr>
        </p:nvSpPr>
        <p:spPr/>
        <p:txBody>
          <a:bodyPr/>
          <a:lstStyle/>
          <a:p>
            <a:r>
              <a:rPr lang="en-US" dirty="0"/>
              <a:t>Examples of Chef recipes </a:t>
            </a:r>
          </a:p>
        </p:txBody>
      </p:sp>
      <p:pic>
        <p:nvPicPr>
          <p:cNvPr id="4" name="Content Placeholder 3">
            <a:extLst>
              <a:ext uri="{FF2B5EF4-FFF2-40B4-BE49-F238E27FC236}">
                <a16:creationId xmlns:a16="http://schemas.microsoft.com/office/drawing/2014/main" id="{D720852A-8B98-461D-9F96-8F58AEB8E834}"/>
              </a:ext>
            </a:extLst>
          </p:cNvPr>
          <p:cNvPicPr>
            <a:picLocks noGrp="1" noChangeAspect="1"/>
          </p:cNvPicPr>
          <p:nvPr>
            <p:ph idx="1"/>
          </p:nvPr>
        </p:nvPicPr>
        <p:blipFill>
          <a:blip r:embed="rId2"/>
          <a:stretch>
            <a:fillRect/>
          </a:stretch>
        </p:blipFill>
        <p:spPr>
          <a:xfrm>
            <a:off x="1910537" y="1825625"/>
            <a:ext cx="8370925" cy="4351338"/>
          </a:xfrm>
          <a:prstGeom prst="rect">
            <a:avLst/>
          </a:prstGeom>
        </p:spPr>
      </p:pic>
    </p:spTree>
    <p:extLst>
      <p:ext uri="{BB962C8B-B14F-4D97-AF65-F5344CB8AC3E}">
        <p14:creationId xmlns:p14="http://schemas.microsoft.com/office/powerpoint/2010/main" val="19444284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64E2-324F-4AD0-8B43-35C9D55EE951}"/>
              </a:ext>
            </a:extLst>
          </p:cNvPr>
          <p:cNvSpPr>
            <a:spLocks noGrp="1"/>
          </p:cNvSpPr>
          <p:nvPr>
            <p:ph type="title"/>
          </p:nvPr>
        </p:nvSpPr>
        <p:spPr/>
        <p:txBody>
          <a:bodyPr/>
          <a:lstStyle/>
          <a:p>
            <a:r>
              <a:rPr lang="en-US" dirty="0"/>
              <a:t>Ansible terminology and concepts</a:t>
            </a:r>
          </a:p>
        </p:txBody>
      </p:sp>
      <p:sp>
        <p:nvSpPr>
          <p:cNvPr id="3" name="Content Placeholder 2">
            <a:extLst>
              <a:ext uri="{FF2B5EF4-FFF2-40B4-BE49-F238E27FC236}">
                <a16:creationId xmlns:a16="http://schemas.microsoft.com/office/drawing/2014/main" id="{7F50D732-DD2A-40E8-BD5F-5ECD3E728E2B}"/>
              </a:ext>
            </a:extLst>
          </p:cNvPr>
          <p:cNvSpPr>
            <a:spLocks noGrp="1"/>
          </p:cNvSpPr>
          <p:nvPr>
            <p:ph idx="1"/>
          </p:nvPr>
        </p:nvSpPr>
        <p:spPr/>
        <p:txBody>
          <a:bodyPr/>
          <a:lstStyle/>
          <a:p>
            <a:r>
              <a:rPr lang="en-US" dirty="0"/>
              <a:t>Ansible Master – does not require agent component</a:t>
            </a:r>
          </a:p>
          <a:p>
            <a:r>
              <a:rPr lang="en-US" dirty="0"/>
              <a:t>Utilize the </a:t>
            </a:r>
            <a:r>
              <a:rPr lang="en-US" dirty="0" err="1"/>
              <a:t>ssh</a:t>
            </a:r>
            <a:r>
              <a:rPr lang="en-US" dirty="0"/>
              <a:t> to connect to the devices</a:t>
            </a:r>
          </a:p>
          <a:p>
            <a:r>
              <a:rPr lang="en-US" dirty="0"/>
              <a:t>Ansible playbooks – similar to the chef cookbooks</a:t>
            </a:r>
          </a:p>
          <a:p>
            <a:r>
              <a:rPr lang="en-US" dirty="0"/>
              <a:t>Ansible Modules – that’s where you will find the IOS commands</a:t>
            </a:r>
          </a:p>
        </p:txBody>
      </p:sp>
    </p:spTree>
    <p:extLst>
      <p:ext uri="{BB962C8B-B14F-4D97-AF65-F5344CB8AC3E}">
        <p14:creationId xmlns:p14="http://schemas.microsoft.com/office/powerpoint/2010/main" val="776131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99B0-C61D-4BE3-BEF6-0D59FD611440}"/>
              </a:ext>
            </a:extLst>
          </p:cNvPr>
          <p:cNvSpPr>
            <a:spLocks noGrp="1"/>
          </p:cNvSpPr>
          <p:nvPr>
            <p:ph type="title"/>
          </p:nvPr>
        </p:nvSpPr>
        <p:spPr/>
        <p:txBody>
          <a:bodyPr/>
          <a:lstStyle/>
          <a:p>
            <a:r>
              <a:rPr lang="en-US" dirty="0"/>
              <a:t>Ansible Module Example</a:t>
            </a:r>
          </a:p>
        </p:txBody>
      </p:sp>
      <p:pic>
        <p:nvPicPr>
          <p:cNvPr id="4" name="Content Placeholder 3">
            <a:extLst>
              <a:ext uri="{FF2B5EF4-FFF2-40B4-BE49-F238E27FC236}">
                <a16:creationId xmlns:a16="http://schemas.microsoft.com/office/drawing/2014/main" id="{0335908B-D809-4930-8FF2-FE95A3758C24}"/>
              </a:ext>
            </a:extLst>
          </p:cNvPr>
          <p:cNvPicPr>
            <a:picLocks noGrp="1" noChangeAspect="1"/>
          </p:cNvPicPr>
          <p:nvPr>
            <p:ph idx="1"/>
          </p:nvPr>
        </p:nvPicPr>
        <p:blipFill>
          <a:blip r:embed="rId2"/>
          <a:stretch>
            <a:fillRect/>
          </a:stretch>
        </p:blipFill>
        <p:spPr>
          <a:xfrm>
            <a:off x="3375332" y="1825625"/>
            <a:ext cx="5441335" cy="4351338"/>
          </a:xfrm>
          <a:prstGeom prst="rect">
            <a:avLst/>
          </a:prstGeom>
        </p:spPr>
      </p:pic>
    </p:spTree>
    <p:extLst>
      <p:ext uri="{BB962C8B-B14F-4D97-AF65-F5344CB8AC3E}">
        <p14:creationId xmlns:p14="http://schemas.microsoft.com/office/powerpoint/2010/main" val="1317914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AB83-3F89-4D9D-86B2-0BC041E87753}"/>
              </a:ext>
            </a:extLst>
          </p:cNvPr>
          <p:cNvSpPr>
            <a:spLocks noGrp="1"/>
          </p:cNvSpPr>
          <p:nvPr>
            <p:ph type="title"/>
          </p:nvPr>
        </p:nvSpPr>
        <p:spPr/>
        <p:txBody>
          <a:bodyPr/>
          <a:lstStyle/>
          <a:p>
            <a:r>
              <a:rPr lang="en-US" dirty="0"/>
              <a:t>Approaches for SDN controllers</a:t>
            </a:r>
          </a:p>
        </p:txBody>
      </p:sp>
      <p:sp>
        <p:nvSpPr>
          <p:cNvPr id="3" name="Content Placeholder 2">
            <a:extLst>
              <a:ext uri="{FF2B5EF4-FFF2-40B4-BE49-F238E27FC236}">
                <a16:creationId xmlns:a16="http://schemas.microsoft.com/office/drawing/2014/main" id="{0AE4FFF9-CA32-4F9D-8178-6092E7DFAA0D}"/>
              </a:ext>
            </a:extLst>
          </p:cNvPr>
          <p:cNvSpPr>
            <a:spLocks noGrp="1"/>
          </p:cNvSpPr>
          <p:nvPr>
            <p:ph idx="1"/>
          </p:nvPr>
        </p:nvSpPr>
        <p:spPr/>
        <p:txBody>
          <a:bodyPr/>
          <a:lstStyle/>
          <a:p>
            <a:pPr marL="0" indent="0">
              <a:buNone/>
            </a:pPr>
            <a:r>
              <a:rPr lang="en-US" dirty="0"/>
              <a:t>There are different approaches for how your controller is going to control your network.</a:t>
            </a:r>
          </a:p>
          <a:p>
            <a:pPr marL="0" indent="0">
              <a:buNone/>
            </a:pPr>
            <a:endParaRPr lang="en-US" dirty="0"/>
          </a:p>
          <a:p>
            <a:pPr marL="0" indent="0">
              <a:buNone/>
            </a:pPr>
            <a:r>
              <a:rPr lang="en-US" dirty="0"/>
              <a:t>There are 2 approaches for the </a:t>
            </a:r>
            <a:r>
              <a:rPr lang="en-US" dirty="0" err="1"/>
              <a:t>conteroller</a:t>
            </a:r>
            <a:r>
              <a:rPr lang="en-US" dirty="0"/>
              <a:t>:</a:t>
            </a:r>
          </a:p>
          <a:p>
            <a:pPr marL="514350" indent="-514350">
              <a:buAutoNum type="arabicPeriod"/>
            </a:pPr>
            <a:r>
              <a:rPr lang="en-US" dirty="0"/>
              <a:t>Imperative approach</a:t>
            </a:r>
          </a:p>
          <a:p>
            <a:pPr marL="514350" indent="-514350">
              <a:buAutoNum type="arabicPeriod"/>
            </a:pPr>
            <a:r>
              <a:rPr lang="en-US" dirty="0"/>
              <a:t>Declarative approach</a:t>
            </a:r>
          </a:p>
        </p:txBody>
      </p:sp>
    </p:spTree>
    <p:extLst>
      <p:ext uri="{BB962C8B-B14F-4D97-AF65-F5344CB8AC3E}">
        <p14:creationId xmlns:p14="http://schemas.microsoft.com/office/powerpoint/2010/main" val="4177640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9C984-B406-4942-9ACF-824104F84306}"/>
              </a:ext>
            </a:extLst>
          </p:cNvPr>
          <p:cNvSpPr>
            <a:spLocks noGrp="1"/>
          </p:cNvSpPr>
          <p:nvPr>
            <p:ph type="title"/>
          </p:nvPr>
        </p:nvSpPr>
        <p:spPr/>
        <p:txBody>
          <a:bodyPr/>
          <a:lstStyle/>
          <a:p>
            <a:r>
              <a:rPr lang="en-US" dirty="0"/>
              <a:t>Imperative approach to the controller</a:t>
            </a:r>
          </a:p>
        </p:txBody>
      </p:sp>
      <p:sp>
        <p:nvSpPr>
          <p:cNvPr id="3" name="Content Placeholder 2">
            <a:extLst>
              <a:ext uri="{FF2B5EF4-FFF2-40B4-BE49-F238E27FC236}">
                <a16:creationId xmlns:a16="http://schemas.microsoft.com/office/drawing/2014/main" id="{6B8DC464-DABD-4983-9893-684C89D13176}"/>
              </a:ext>
            </a:extLst>
          </p:cNvPr>
          <p:cNvSpPr>
            <a:spLocks noGrp="1"/>
          </p:cNvSpPr>
          <p:nvPr>
            <p:ph idx="1"/>
          </p:nvPr>
        </p:nvSpPr>
        <p:spPr/>
        <p:txBody>
          <a:bodyPr>
            <a:normAutofit fontScale="92500" lnSpcReduction="20000"/>
          </a:bodyPr>
          <a:lstStyle/>
          <a:p>
            <a:r>
              <a:rPr lang="en-US" dirty="0"/>
              <a:t>In this approach the control plane logic will reside in the controller</a:t>
            </a:r>
          </a:p>
          <a:p>
            <a:r>
              <a:rPr lang="en-US" dirty="0"/>
              <a:t>All the control plane decision will be done by the controller.</a:t>
            </a:r>
          </a:p>
          <a:p>
            <a:r>
              <a:rPr lang="en-US" dirty="0"/>
              <a:t>Previously all the devices run their own control plane</a:t>
            </a:r>
          </a:p>
          <a:p>
            <a:r>
              <a:rPr lang="en-US" dirty="0"/>
              <a:t>The initial approach of SDN was the imperative approach</a:t>
            </a:r>
          </a:p>
          <a:p>
            <a:r>
              <a:rPr lang="en-US" dirty="0"/>
              <a:t>Lets take the example of the routing protocol: </a:t>
            </a:r>
          </a:p>
          <a:p>
            <a:pPr marL="0" indent="0">
              <a:buNone/>
            </a:pPr>
            <a:r>
              <a:rPr lang="en-US" dirty="0"/>
              <a:t>Lets not tell router what routing protocol is and router will report to the controller all the information regarding themselves like what links they have, what are the network.</a:t>
            </a:r>
          </a:p>
          <a:p>
            <a:pPr marL="0" indent="0">
              <a:buNone/>
            </a:pPr>
            <a:r>
              <a:rPr lang="en-US" dirty="0"/>
              <a:t>Now the controller is running the routing protocol and it knows about all the devices in network and what are he networks running on each devices. </a:t>
            </a:r>
          </a:p>
          <a:p>
            <a:pPr marL="0" indent="0">
              <a:buNone/>
            </a:pPr>
            <a:r>
              <a:rPr lang="en-US" dirty="0"/>
              <a:t>So controller will pick up the best route and sent it to the routers. Now controller is responsible for populating the routing table.</a:t>
            </a:r>
          </a:p>
          <a:p>
            <a:pPr marL="0" indent="0">
              <a:buNone/>
            </a:pPr>
            <a:endParaRPr lang="en-US" dirty="0"/>
          </a:p>
        </p:txBody>
      </p:sp>
    </p:spTree>
    <p:extLst>
      <p:ext uri="{BB962C8B-B14F-4D97-AF65-F5344CB8AC3E}">
        <p14:creationId xmlns:p14="http://schemas.microsoft.com/office/powerpoint/2010/main" val="1305919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8544-66A0-4521-B822-20589D6C16B3}"/>
              </a:ext>
            </a:extLst>
          </p:cNvPr>
          <p:cNvSpPr>
            <a:spLocks noGrp="1"/>
          </p:cNvSpPr>
          <p:nvPr>
            <p:ph type="title"/>
          </p:nvPr>
        </p:nvSpPr>
        <p:spPr/>
        <p:txBody>
          <a:bodyPr/>
          <a:lstStyle/>
          <a:p>
            <a:r>
              <a:rPr lang="en-US" dirty="0"/>
              <a:t>Imperative approach to the controller</a:t>
            </a:r>
          </a:p>
        </p:txBody>
      </p:sp>
      <p:pic>
        <p:nvPicPr>
          <p:cNvPr id="4" name="Content Placeholder 3">
            <a:extLst>
              <a:ext uri="{FF2B5EF4-FFF2-40B4-BE49-F238E27FC236}">
                <a16:creationId xmlns:a16="http://schemas.microsoft.com/office/drawing/2014/main" id="{04E57242-FF73-4397-8B10-D2AB3DEDCF89}"/>
              </a:ext>
            </a:extLst>
          </p:cNvPr>
          <p:cNvPicPr>
            <a:picLocks noGrp="1" noChangeAspect="1"/>
          </p:cNvPicPr>
          <p:nvPr>
            <p:ph idx="1"/>
          </p:nvPr>
        </p:nvPicPr>
        <p:blipFill>
          <a:blip r:embed="rId2"/>
          <a:stretch>
            <a:fillRect/>
          </a:stretch>
        </p:blipFill>
        <p:spPr>
          <a:xfrm>
            <a:off x="1851104" y="1825625"/>
            <a:ext cx="8489792" cy="4351338"/>
          </a:xfrm>
          <a:prstGeom prst="rect">
            <a:avLst/>
          </a:prstGeom>
        </p:spPr>
      </p:pic>
    </p:spTree>
    <p:extLst>
      <p:ext uri="{BB962C8B-B14F-4D97-AF65-F5344CB8AC3E}">
        <p14:creationId xmlns:p14="http://schemas.microsoft.com/office/powerpoint/2010/main" val="170737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566E-62B0-4B40-BB88-2C9F097F755B}"/>
              </a:ext>
            </a:extLst>
          </p:cNvPr>
          <p:cNvSpPr>
            <a:spLocks noGrp="1"/>
          </p:cNvSpPr>
          <p:nvPr>
            <p:ph type="title"/>
          </p:nvPr>
        </p:nvSpPr>
        <p:spPr/>
        <p:txBody>
          <a:bodyPr/>
          <a:lstStyle/>
          <a:p>
            <a:r>
              <a:rPr lang="en-US" dirty="0"/>
              <a:t>Declarative approach for controllers</a:t>
            </a:r>
          </a:p>
        </p:txBody>
      </p:sp>
      <p:sp>
        <p:nvSpPr>
          <p:cNvPr id="3" name="Content Placeholder 2">
            <a:extLst>
              <a:ext uri="{FF2B5EF4-FFF2-40B4-BE49-F238E27FC236}">
                <a16:creationId xmlns:a16="http://schemas.microsoft.com/office/drawing/2014/main" id="{9BB711A8-78F7-4C22-85E9-EC4379A56974}"/>
              </a:ext>
            </a:extLst>
          </p:cNvPr>
          <p:cNvSpPr>
            <a:spLocks noGrp="1"/>
          </p:cNvSpPr>
          <p:nvPr>
            <p:ph idx="1"/>
          </p:nvPr>
        </p:nvSpPr>
        <p:spPr/>
        <p:txBody>
          <a:bodyPr>
            <a:normAutofit fontScale="77500" lnSpcReduction="20000"/>
          </a:bodyPr>
          <a:lstStyle/>
          <a:p>
            <a:r>
              <a:rPr lang="en-US" dirty="0"/>
              <a:t>Now for cisco all the device are already functioned to build the control plane and it doesn’t really work for them to run the imperative approach.</a:t>
            </a:r>
          </a:p>
          <a:p>
            <a:r>
              <a:rPr lang="en-US" dirty="0"/>
              <a:t>So cisco decided their controller to use the declarative approach. Which means the control plane still resides at the networking devices. </a:t>
            </a:r>
          </a:p>
          <a:p>
            <a:r>
              <a:rPr lang="en-US" dirty="0"/>
              <a:t>Controller declares the requirement of applications. This means the applications running on the end servers will be speaking to the controllers and tell the requirement that what is the destination and how much delay and latency should be there in the network.</a:t>
            </a:r>
          </a:p>
          <a:p>
            <a:r>
              <a:rPr lang="en-US" dirty="0"/>
              <a:t>Now once controller receive that requirement, it reaches to each and every device and know how the routing table looks like and what are the interface statistics. So what controller will do based on the requirement it will dynamically configures some access list or QOS or firewall policy on the devices to fulfil the requirement of the application</a:t>
            </a:r>
          </a:p>
          <a:p>
            <a:r>
              <a:rPr lang="en-US" dirty="0"/>
              <a:t>Or it could be the other way, the controller will just declare the requirement and the network devices based on the requirement make the changes on their own.</a:t>
            </a:r>
          </a:p>
        </p:txBody>
      </p:sp>
    </p:spTree>
    <p:extLst>
      <p:ext uri="{BB962C8B-B14F-4D97-AF65-F5344CB8AC3E}">
        <p14:creationId xmlns:p14="http://schemas.microsoft.com/office/powerpoint/2010/main" val="1836427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9058</TotalTime>
  <Words>1545</Words>
  <Application>Microsoft Office PowerPoint</Application>
  <PresentationFormat>Widescreen</PresentationFormat>
  <Paragraphs>123</Paragraphs>
  <Slides>54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Calibri Light</vt:lpstr>
      <vt:lpstr>Office Theme</vt:lpstr>
      <vt:lpstr>SDN Software define networking </vt:lpstr>
      <vt:lpstr>SDN controllers</vt:lpstr>
      <vt:lpstr>Network automation software tools</vt:lpstr>
      <vt:lpstr>Scripting for network automation</vt:lpstr>
      <vt:lpstr>Scripting for network automation</vt:lpstr>
      <vt:lpstr>Approaches for SDN controllers</vt:lpstr>
      <vt:lpstr>Imperative approach to the controller</vt:lpstr>
      <vt:lpstr>Imperative approach to the controller</vt:lpstr>
      <vt:lpstr>Declarative approach for controllers</vt:lpstr>
      <vt:lpstr>Declarative approach for controllers</vt:lpstr>
      <vt:lpstr>PowerPoint Presentation</vt:lpstr>
      <vt:lpstr>Controller based network architectures</vt:lpstr>
      <vt:lpstr>Underlay and overlay </vt:lpstr>
      <vt:lpstr>Underlay and overlay</vt:lpstr>
      <vt:lpstr>The Fabric</vt:lpstr>
      <vt:lpstr>PowerPoint Presentation</vt:lpstr>
      <vt:lpstr>SDN relationships to the management, control and data plane</vt:lpstr>
      <vt:lpstr>Management plane</vt:lpstr>
      <vt:lpstr>Management plane and SDN</vt:lpstr>
      <vt:lpstr>Data plane</vt:lpstr>
      <vt:lpstr>The population of the data plane</vt:lpstr>
      <vt:lpstr>Control Plane</vt:lpstr>
      <vt:lpstr>How SDN affects the control and data planes</vt:lpstr>
      <vt:lpstr>PowerPoint Presentation</vt:lpstr>
      <vt:lpstr>Introduction to Northbound and southbound APIs</vt:lpstr>
      <vt:lpstr>API usage in SDN</vt:lpstr>
      <vt:lpstr>Northbound and Southbound API</vt:lpstr>
      <vt:lpstr>Example of Northbound  and Southbound API</vt:lpstr>
      <vt:lpstr>PowerPoint Presentation</vt:lpstr>
      <vt:lpstr>Characteristics of REST-based API</vt:lpstr>
      <vt:lpstr>Web-service API</vt:lpstr>
      <vt:lpstr>REST</vt:lpstr>
      <vt:lpstr>One of the constraints of the REST is stateless</vt:lpstr>
      <vt:lpstr>HTTP verbs &amp; CRUD</vt:lpstr>
      <vt:lpstr>REST API Data Encoding </vt:lpstr>
      <vt:lpstr>PowerPoint Presentation</vt:lpstr>
      <vt:lpstr>Encoding data with Jason</vt:lpstr>
      <vt:lpstr>PowerPoint Presentation</vt:lpstr>
      <vt:lpstr>Example of Jason value types</vt:lpstr>
      <vt:lpstr>Jason Syntax rules</vt:lpstr>
      <vt:lpstr>PowerPoint Presentation</vt:lpstr>
      <vt:lpstr>Overview of Network Automation Tools</vt:lpstr>
      <vt:lpstr>Common configuration Management Tools</vt:lpstr>
      <vt:lpstr>Config Management tools similarities</vt:lpstr>
      <vt:lpstr>Difference between the tools</vt:lpstr>
      <vt:lpstr>Master and Agent</vt:lpstr>
      <vt:lpstr>Push and Pull</vt:lpstr>
      <vt:lpstr>Creating Configuration File</vt:lpstr>
      <vt:lpstr>Puppet terminology &amp; Concepts</vt:lpstr>
      <vt:lpstr>Example of puppet manifest</vt:lpstr>
      <vt:lpstr>Chef terminology and concepts</vt:lpstr>
      <vt:lpstr>Examples of Chef recipes </vt:lpstr>
      <vt:lpstr>Ansible terminology and concepts</vt:lpstr>
      <vt:lpstr>Ansible Module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SDN Software define networking </dc:title>
  <dc:creator>Gursimran Singh</dc:creator>
  <cp:lastModifiedBy>Gursimran Singh (gursisin)</cp:lastModifiedBy>
  <cp:revision>3</cp:revision>
  <dcterms:created xsi:type="dcterms:W3CDTF">2020-05-13T08:00:29Z</dcterms:created>
  <dcterms:modified xsi:type="dcterms:W3CDTF">2020-05-19T14:59:20Z</dcterms:modified>
</cp:coreProperties>
</file>